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1" r:id="rId3"/>
    <p:sldId id="272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9" r:id="rId16"/>
    <p:sldId id="268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1234" y="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3E1EB-146A-4CD7-9FAA-AF07FB4222E3}" type="datetimeFigureOut">
              <a:rPr lang="ru-RU" smtClean="0"/>
              <a:t>08.04.2021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F7A5F-9117-4F56-AF1E-4C873902C12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3E1EB-146A-4CD7-9FAA-AF07FB4222E3}" type="datetimeFigureOut">
              <a:rPr lang="ru-RU" smtClean="0"/>
              <a:t>08.04.2021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F7A5F-9117-4F56-AF1E-4C873902C12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3E1EB-146A-4CD7-9FAA-AF07FB4222E3}" type="datetimeFigureOut">
              <a:rPr lang="ru-RU" smtClean="0"/>
              <a:t>08.04.2021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F7A5F-9117-4F56-AF1E-4C873902C12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3E1EB-146A-4CD7-9FAA-AF07FB4222E3}" type="datetimeFigureOut">
              <a:rPr lang="ru-RU" smtClean="0"/>
              <a:t>08.04.2021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F7A5F-9117-4F56-AF1E-4C873902C12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3E1EB-146A-4CD7-9FAA-AF07FB4222E3}" type="datetimeFigureOut">
              <a:rPr lang="ru-RU" smtClean="0"/>
              <a:t>08.04.2021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F7A5F-9117-4F56-AF1E-4C873902C12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3E1EB-146A-4CD7-9FAA-AF07FB4222E3}" type="datetimeFigureOut">
              <a:rPr lang="ru-RU" smtClean="0"/>
              <a:t>08.04.2021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F7A5F-9117-4F56-AF1E-4C873902C12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3E1EB-146A-4CD7-9FAA-AF07FB4222E3}" type="datetimeFigureOut">
              <a:rPr lang="ru-RU" smtClean="0"/>
              <a:t>08.04.2021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F7A5F-9117-4F56-AF1E-4C873902C12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3E1EB-146A-4CD7-9FAA-AF07FB4222E3}" type="datetimeFigureOut">
              <a:rPr lang="ru-RU" smtClean="0"/>
              <a:t>08.04.2021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F7A5F-9117-4F56-AF1E-4C873902C12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3E1EB-146A-4CD7-9FAA-AF07FB4222E3}" type="datetimeFigureOut">
              <a:rPr lang="ru-RU" smtClean="0"/>
              <a:t>08.04.2021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F7A5F-9117-4F56-AF1E-4C873902C12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3E1EB-146A-4CD7-9FAA-AF07FB4222E3}" type="datetimeFigureOut">
              <a:rPr lang="ru-RU" smtClean="0"/>
              <a:t>08.04.2021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F7A5F-9117-4F56-AF1E-4C873902C12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3E1EB-146A-4CD7-9FAA-AF07FB4222E3}" type="datetimeFigureOut">
              <a:rPr lang="ru-RU" smtClean="0"/>
              <a:t>08.04.2021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F7A5F-9117-4F56-AF1E-4C873902C12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43E1EB-146A-4CD7-9FAA-AF07FB4222E3}" type="datetimeFigureOut">
              <a:rPr lang="ru-RU" smtClean="0"/>
              <a:t>08.04.2021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0F7A5F-9117-4F56-AF1E-4C873902C12F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МАГНИТТІ ТІЗБЕКТЕР</a:t>
            </a:r>
            <a:br>
              <a:rPr lang="ru-RU" dirty="0" smtClean="0"/>
            </a:br>
            <a:r>
              <a:rPr lang="ru-RU" b="1" dirty="0" smtClean="0"/>
              <a:t>Магнит </a:t>
            </a:r>
            <a:r>
              <a:rPr lang="ru-RU" b="1" dirty="0" err="1" smtClean="0"/>
              <a:t>өрісін сипаттайтын</a:t>
            </a:r>
            <a:r>
              <a:rPr lang="ru-RU" b="1" dirty="0" smtClean="0"/>
              <a:t> </a:t>
            </a:r>
            <a:r>
              <a:rPr lang="ru-RU" b="1" dirty="0" err="1" smtClean="0"/>
              <a:t>негізгі</a:t>
            </a:r>
            <a:r>
              <a:rPr lang="ru-RU" b="1" dirty="0" smtClean="0"/>
              <a:t> </a:t>
            </a:r>
            <a:r>
              <a:rPr lang="ru-RU" b="1" dirty="0" err="1" smtClean="0"/>
              <a:t>шамалар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57158" y="4071942"/>
            <a:ext cx="8143932" cy="1752600"/>
          </a:xfrm>
        </p:spPr>
        <p:txBody>
          <a:bodyPr/>
          <a:lstStyle/>
          <a:p>
            <a:r>
              <a:rPr lang="ru-RU" dirty="0" smtClean="0"/>
              <a:t>ТОЭ2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307" t="35061" r="57289" b="35556"/>
          <a:stretch/>
        </p:blipFill>
        <p:spPr bwMode="auto">
          <a:xfrm>
            <a:off x="1115616" y="1484784"/>
            <a:ext cx="3487898" cy="33123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47" t="35185" r="54028" b="32407"/>
          <a:stretch/>
        </p:blipFill>
        <p:spPr bwMode="auto">
          <a:xfrm>
            <a:off x="4802915" y="1844824"/>
            <a:ext cx="3562546" cy="2808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788677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/>
          <p:nvPr/>
        </p:nvPicPr>
        <p:blipFill rotWithShape="1">
          <a:blip r:embed="rId2"/>
          <a:srcRect l="24813" t="34605" r="54652" b="32691"/>
          <a:stretch/>
        </p:blipFill>
        <p:spPr bwMode="auto">
          <a:xfrm>
            <a:off x="467544" y="1849099"/>
            <a:ext cx="3561928" cy="270634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Рисунок 5"/>
          <p:cNvPicPr/>
          <p:nvPr/>
        </p:nvPicPr>
        <p:blipFill rotWithShape="1">
          <a:blip r:embed="rId3"/>
          <a:srcRect l="22567" t="41831" r="52406" b="39726"/>
          <a:stretch/>
        </p:blipFill>
        <p:spPr bwMode="auto">
          <a:xfrm>
            <a:off x="4355976" y="2087472"/>
            <a:ext cx="4392488" cy="222959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4047705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9552" y="692696"/>
            <a:ext cx="8291264" cy="2116832"/>
          </a:xfrm>
        </p:spPr>
        <p:txBody>
          <a:bodyPr>
            <a:normAutofit fontScale="92500" lnSpcReduction="20000"/>
          </a:bodyPr>
          <a:lstStyle/>
          <a:p>
            <a:r>
              <a:rPr lang="ru-RU" b="1" dirty="0" smtClean="0"/>
              <a:t>Магнит </a:t>
            </a:r>
            <a:r>
              <a:rPr lang="ru-RU" b="1" dirty="0" err="1" smtClean="0"/>
              <a:t>өрісі</a:t>
            </a:r>
            <a:r>
              <a:rPr lang="ru-RU" b="1" dirty="0" smtClean="0"/>
              <a:t>–</a:t>
            </a:r>
            <a:r>
              <a:rPr lang="ru-RU" b="1" dirty="0"/>
              <a:t> </a:t>
            </a:r>
            <a:r>
              <a:rPr lang="ru-RU" dirty="0" err="1" smtClean="0"/>
              <a:t>қозғалыстағы зарядталған бөлшектерді қоршап тұрған және олармен</a:t>
            </a:r>
            <a:r>
              <a:rPr lang="ru-RU" dirty="0" smtClean="0"/>
              <a:t> </a:t>
            </a:r>
            <a:r>
              <a:rPr lang="ru-RU" dirty="0" err="1" smtClean="0"/>
              <a:t>үздіксіз байланыста</a:t>
            </a:r>
            <a:r>
              <a:rPr lang="ru-RU" dirty="0" smtClean="0"/>
              <a:t> </a:t>
            </a:r>
            <a:r>
              <a:rPr lang="ru-RU" dirty="0" err="1" smtClean="0"/>
              <a:t>болатын</a:t>
            </a:r>
            <a:r>
              <a:rPr lang="ru-RU" dirty="0" smtClean="0"/>
              <a:t> материя.  </a:t>
            </a:r>
            <a:r>
              <a:rPr lang="ru-RU" dirty="0" err="1" smtClean="0"/>
              <a:t>Ол</a:t>
            </a:r>
            <a:r>
              <a:rPr lang="ru-RU" dirty="0" smtClean="0"/>
              <a:t> </a:t>
            </a:r>
            <a:r>
              <a:rPr lang="ru-RU" dirty="0" err="1" smtClean="0"/>
              <a:t>қозғалыстағы зарядталған денеге</a:t>
            </a:r>
            <a:r>
              <a:rPr lang="ru-RU" dirty="0" smtClean="0"/>
              <a:t> </a:t>
            </a:r>
            <a:r>
              <a:rPr lang="ru-RU" dirty="0" err="1" smtClean="0"/>
              <a:t>әсер ететін</a:t>
            </a:r>
            <a:r>
              <a:rPr lang="ru-RU" dirty="0" smtClean="0"/>
              <a:t> </a:t>
            </a:r>
            <a:r>
              <a:rPr lang="ru-RU" dirty="0" err="1" smtClean="0"/>
              <a:t>күшпен анықталады.</a:t>
            </a:r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4" name="Рисунок 3"/>
          <p:cNvPicPr/>
          <p:nvPr/>
        </p:nvPicPr>
        <p:blipFill rotWithShape="1">
          <a:blip r:embed="rId2"/>
          <a:srcRect l="23315" t="47154" r="53155" b="34022"/>
          <a:stretch/>
        </p:blipFill>
        <p:spPr bwMode="auto">
          <a:xfrm>
            <a:off x="2411760" y="3140968"/>
            <a:ext cx="4104456" cy="221282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71480"/>
            <a:ext cx="8229600" cy="5554683"/>
          </a:xfrm>
        </p:spPr>
        <p:txBody>
          <a:bodyPr>
            <a:normAutofit/>
          </a:bodyPr>
          <a:lstStyle/>
          <a:p>
            <a:r>
              <a:rPr lang="ru-RU" b="1" dirty="0"/>
              <a:t> </a:t>
            </a:r>
            <a:r>
              <a:rPr lang="ru-RU" b="1" dirty="0" smtClean="0"/>
              <a:t>Ампер </a:t>
            </a:r>
            <a:r>
              <a:rPr lang="ru-RU" b="1" dirty="0" err="1" smtClean="0"/>
              <a:t>күші</a:t>
            </a:r>
            <a:r>
              <a:rPr lang="ru-RU" dirty="0"/>
              <a:t> – </a:t>
            </a:r>
            <a:r>
              <a:rPr lang="ru-RU" dirty="0" err="1" smtClean="0"/>
              <a:t>бұл </a:t>
            </a:r>
            <a:r>
              <a:rPr lang="ru-RU" dirty="0" smtClean="0"/>
              <a:t>магнит </a:t>
            </a:r>
            <a:r>
              <a:rPr lang="ru-RU" dirty="0" err="1" smtClean="0"/>
              <a:t>өрісіндегі тоғы </a:t>
            </a:r>
            <a:r>
              <a:rPr lang="ru-RU" dirty="0" smtClean="0"/>
              <a:t>бар </a:t>
            </a:r>
            <a:r>
              <a:rPr lang="ru-RU" dirty="0" err="1" smtClean="0"/>
              <a:t>өткізгішке әсер ететін</a:t>
            </a:r>
            <a:r>
              <a:rPr lang="ru-RU" dirty="0" smtClean="0"/>
              <a:t> </a:t>
            </a:r>
            <a:r>
              <a:rPr lang="ru-RU" dirty="0" err="1" smtClean="0"/>
              <a:t>күш</a:t>
            </a:r>
            <a:r>
              <a:rPr lang="ru-RU" dirty="0" smtClean="0"/>
              <a:t>.</a:t>
            </a:r>
            <a:endParaRPr lang="ru-RU" dirty="0"/>
          </a:p>
          <a:p>
            <a:r>
              <a:rPr lang="ru-RU" dirty="0" smtClean="0"/>
              <a:t>Ампер </a:t>
            </a:r>
            <a:r>
              <a:rPr lang="ru-RU" dirty="0" err="1" smtClean="0"/>
              <a:t>күшінің модулі</a:t>
            </a:r>
            <a:r>
              <a:rPr lang="ru-RU" dirty="0" smtClean="0"/>
              <a:t> </a:t>
            </a:r>
            <a:r>
              <a:rPr lang="ru-RU" dirty="0" err="1" smtClean="0"/>
              <a:t>келесі</a:t>
            </a:r>
            <a:r>
              <a:rPr lang="ru-RU" dirty="0" smtClean="0"/>
              <a:t> </a:t>
            </a:r>
            <a:r>
              <a:rPr lang="ru-RU" dirty="0" err="1" smtClean="0"/>
              <a:t>түрде анықталады</a:t>
            </a:r>
            <a:r>
              <a:rPr lang="ru-RU" dirty="0" smtClean="0"/>
              <a:t>: </a:t>
            </a:r>
            <a:r>
              <a:rPr lang="ru-RU" dirty="0"/>
              <a:t> </a:t>
            </a:r>
            <a:endParaRPr lang="ru-RU" dirty="0" smtClean="0"/>
          </a:p>
          <a:p>
            <a:pPr>
              <a:buNone/>
            </a:pPr>
            <a:r>
              <a:rPr lang="ru-RU" b="1" dirty="0" smtClean="0"/>
              <a:t>                            F</a:t>
            </a:r>
            <a:r>
              <a:rPr lang="ru-RU" b="1" baseline="-25000" dirty="0" smtClean="0"/>
              <a:t>A</a:t>
            </a:r>
            <a:r>
              <a:rPr lang="ru-RU" b="1" dirty="0"/>
              <a:t> = </a:t>
            </a:r>
            <a:r>
              <a:rPr lang="ru-RU" dirty="0" smtClean="0"/>
              <a:t>I</a:t>
            </a:r>
            <a:r>
              <a:rPr lang="ru-RU" b="1" dirty="0" smtClean="0"/>
              <a:t>B</a:t>
            </a:r>
            <a:r>
              <a:rPr lang="en-US" dirty="0" smtClean="0"/>
              <a:t>Ɩ</a:t>
            </a:r>
            <a:r>
              <a:rPr lang="ru-RU" b="1" dirty="0" err="1" smtClean="0"/>
              <a:t>sin</a:t>
            </a:r>
            <a:r>
              <a:rPr lang="el-GR" b="1" dirty="0" smtClean="0"/>
              <a:t>α</a:t>
            </a:r>
            <a:r>
              <a:rPr lang="ru-RU" dirty="0" smtClean="0"/>
              <a:t> </a:t>
            </a:r>
          </a:p>
          <a:p>
            <a:pPr>
              <a:buNone/>
            </a:pPr>
            <a:r>
              <a:rPr lang="ru-RU" dirty="0" err="1" smtClean="0"/>
              <a:t>мұнда</a:t>
            </a:r>
            <a:r>
              <a:rPr lang="ru-RU" dirty="0" err="1"/>
              <a:t> </a:t>
            </a:r>
            <a:r>
              <a:rPr lang="ru-RU" dirty="0"/>
              <a:t>I – </a:t>
            </a:r>
            <a:r>
              <a:rPr lang="ru-RU" dirty="0" err="1" smtClean="0"/>
              <a:t>өткізгіштің </a:t>
            </a:r>
            <a:r>
              <a:rPr lang="ru-RU" dirty="0" smtClean="0"/>
              <a:t>ток </a:t>
            </a:r>
            <a:r>
              <a:rPr lang="ru-RU" dirty="0" err="1" smtClean="0"/>
              <a:t>күші</a:t>
            </a:r>
            <a:r>
              <a:rPr lang="ru-RU" dirty="0" smtClean="0"/>
              <a:t>,</a:t>
            </a:r>
            <a:r>
              <a:rPr lang="ru-RU" dirty="0"/>
              <a:t> </a:t>
            </a:r>
            <a:endParaRPr lang="ru-RU" dirty="0" smtClean="0"/>
          </a:p>
          <a:p>
            <a:pPr>
              <a:buNone/>
            </a:pPr>
            <a:r>
              <a:rPr lang="ru-RU" dirty="0"/>
              <a:t> </a:t>
            </a:r>
            <a:r>
              <a:rPr lang="ru-RU" dirty="0" smtClean="0"/>
              <a:t>      B</a:t>
            </a:r>
            <a:r>
              <a:rPr lang="ru-RU" dirty="0"/>
              <a:t> – </a:t>
            </a:r>
            <a:r>
              <a:rPr lang="ru-RU" dirty="0" smtClean="0"/>
              <a:t>магнит </a:t>
            </a:r>
            <a:r>
              <a:rPr lang="ru-RU" dirty="0" err="1" smtClean="0"/>
              <a:t>индукциясының </a:t>
            </a:r>
            <a:r>
              <a:rPr lang="ru-RU" dirty="0" smtClean="0"/>
              <a:t>векторы,</a:t>
            </a:r>
            <a:r>
              <a:rPr lang="ru-RU" dirty="0"/>
              <a:t> </a:t>
            </a:r>
            <a:endParaRPr lang="ru-RU" dirty="0" smtClean="0"/>
          </a:p>
          <a:p>
            <a:pPr>
              <a:buNone/>
            </a:pPr>
            <a:r>
              <a:rPr lang="ru-RU" dirty="0"/>
              <a:t> </a:t>
            </a:r>
            <a:r>
              <a:rPr lang="ru-RU" dirty="0" smtClean="0"/>
              <a:t>     </a:t>
            </a:r>
            <a:r>
              <a:rPr lang="en-US" dirty="0" smtClean="0"/>
              <a:t> Ɩ </a:t>
            </a:r>
            <a:r>
              <a:rPr lang="ru-RU" dirty="0"/>
              <a:t> – </a:t>
            </a:r>
            <a:r>
              <a:rPr lang="ru-RU" dirty="0" err="1" smtClean="0"/>
              <a:t>өткізгіш ұзындығы,</a:t>
            </a:r>
            <a:r>
              <a:rPr lang="el-GR" b="1" dirty="0" smtClean="0"/>
              <a:t> </a:t>
            </a:r>
            <a:endParaRPr lang="ru-RU" b="1" dirty="0" smtClean="0"/>
          </a:p>
          <a:p>
            <a:pPr>
              <a:buNone/>
            </a:pPr>
            <a:r>
              <a:rPr lang="ru-RU" b="1" dirty="0"/>
              <a:t> </a:t>
            </a:r>
            <a:r>
              <a:rPr lang="ru-RU" b="1" dirty="0" smtClean="0"/>
              <a:t>      </a:t>
            </a:r>
            <a:r>
              <a:rPr lang="el-GR" dirty="0" smtClean="0"/>
              <a:t>α</a:t>
            </a:r>
            <a:r>
              <a:rPr lang="el-GR" b="1" dirty="0" smtClean="0"/>
              <a:t> </a:t>
            </a:r>
            <a:r>
              <a:rPr lang="ru-RU" dirty="0"/>
              <a:t> - </a:t>
            </a:r>
            <a:r>
              <a:rPr lang="ru-RU" dirty="0" smtClean="0"/>
              <a:t>ток пен магнит </a:t>
            </a:r>
            <a:r>
              <a:rPr lang="ru-RU" dirty="0" err="1" smtClean="0"/>
              <a:t>индукциясының векторлары</a:t>
            </a:r>
            <a:r>
              <a:rPr lang="ru-RU" dirty="0" smtClean="0"/>
              <a:t> </a:t>
            </a:r>
            <a:r>
              <a:rPr lang="ru-RU" dirty="0" err="1" smtClean="0"/>
              <a:t>арасындағы бұрыш</a:t>
            </a:r>
            <a:r>
              <a:rPr lang="ru-RU" dirty="0" smtClean="0"/>
              <a:t>.</a:t>
            </a:r>
            <a:endParaRPr lang="ru-RU" dirty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357167"/>
            <a:ext cx="8229600" cy="3143272"/>
          </a:xfrm>
        </p:spPr>
        <p:txBody>
          <a:bodyPr>
            <a:normAutofit fontScale="92500" lnSpcReduction="10000"/>
          </a:bodyPr>
          <a:lstStyle/>
          <a:p>
            <a:r>
              <a:rPr lang="ru-RU" b="1" dirty="0" smtClean="0"/>
              <a:t>Ампер </a:t>
            </a:r>
            <a:r>
              <a:rPr lang="ru-RU" b="1" dirty="0" err="1" smtClean="0"/>
              <a:t>күшінің бағытын </a:t>
            </a:r>
            <a:r>
              <a:rPr lang="ru-RU" dirty="0" err="1" smtClean="0"/>
              <a:t>сол</a:t>
            </a:r>
            <a:r>
              <a:rPr lang="ru-RU" dirty="0" smtClean="0"/>
              <a:t> </a:t>
            </a:r>
            <a:r>
              <a:rPr lang="ru-RU" dirty="0" err="1" smtClean="0"/>
              <a:t>қол ережесі</a:t>
            </a:r>
            <a:r>
              <a:rPr lang="ru-RU" dirty="0" smtClean="0"/>
              <a:t> </a:t>
            </a:r>
            <a:r>
              <a:rPr lang="ru-RU" dirty="0" err="1" smtClean="0"/>
              <a:t>бойынша</a:t>
            </a:r>
            <a:r>
              <a:rPr lang="ru-RU" dirty="0" smtClean="0"/>
              <a:t> </a:t>
            </a:r>
            <a:r>
              <a:rPr lang="ru-RU" dirty="0" err="1" smtClean="0"/>
              <a:t>анықтауға болады</a:t>
            </a:r>
            <a:r>
              <a:rPr lang="ru-RU" dirty="0" smtClean="0"/>
              <a:t>: </a:t>
            </a:r>
            <a:r>
              <a:rPr lang="ru-RU" dirty="0" err="1" smtClean="0"/>
              <a:t>егер</a:t>
            </a:r>
            <a:r>
              <a:rPr lang="ru-RU" dirty="0" smtClean="0"/>
              <a:t> </a:t>
            </a:r>
            <a:r>
              <a:rPr lang="ru-RU" dirty="0" err="1" smtClean="0"/>
              <a:t>төрт саусақты токтың бағытымен бағыттас орналастырсақ</a:t>
            </a:r>
            <a:r>
              <a:rPr lang="ru-RU" dirty="0" err="1"/>
              <a:t> </a:t>
            </a:r>
            <a:r>
              <a:rPr lang="ru-RU" dirty="0" err="1" smtClean="0"/>
              <a:t>және </a:t>
            </a:r>
            <a:r>
              <a:rPr lang="ru-RU" dirty="0" smtClean="0"/>
              <a:t>магнит </a:t>
            </a:r>
            <a:r>
              <a:rPr lang="ru-RU" dirty="0" err="1" smtClean="0"/>
              <a:t>индукциясының </a:t>
            </a:r>
            <a:r>
              <a:rPr lang="ru-RU" dirty="0" smtClean="0"/>
              <a:t>векторы </a:t>
            </a:r>
            <a:r>
              <a:rPr lang="ru-RU" dirty="0" err="1" smtClean="0"/>
              <a:t>алақанға </a:t>
            </a:r>
            <a:r>
              <a:rPr lang="ru-RU" dirty="0" smtClean="0"/>
              <a:t>перпендикуляр </a:t>
            </a:r>
            <a:r>
              <a:rPr lang="ru-RU" dirty="0" err="1" smtClean="0"/>
              <a:t>бағытталса</a:t>
            </a:r>
            <a:r>
              <a:rPr lang="ru-RU" dirty="0" smtClean="0"/>
              <a:t>, </a:t>
            </a:r>
            <a:r>
              <a:rPr lang="ru-RU" dirty="0" err="1" smtClean="0"/>
              <a:t>онда</a:t>
            </a:r>
            <a:r>
              <a:rPr lang="ru-RU" dirty="0" smtClean="0"/>
              <a:t> 90</a:t>
            </a:r>
            <a:r>
              <a:rPr lang="ru-RU" baseline="30000" dirty="0" smtClean="0"/>
              <a:t>0</a:t>
            </a:r>
            <a:r>
              <a:rPr lang="ru-RU" dirty="0" smtClean="0"/>
              <a:t>  </a:t>
            </a:r>
            <a:r>
              <a:rPr lang="ru-RU" dirty="0" err="1" smtClean="0"/>
              <a:t>градуста</a:t>
            </a:r>
            <a:r>
              <a:rPr lang="ru-RU" dirty="0" smtClean="0"/>
              <a:t> </a:t>
            </a:r>
            <a:r>
              <a:rPr lang="ru-RU" dirty="0" err="1" smtClean="0"/>
              <a:t>орналасқан </a:t>
            </a:r>
            <a:r>
              <a:rPr lang="ru-RU" dirty="0" smtClean="0"/>
              <a:t>бас </a:t>
            </a:r>
            <a:r>
              <a:rPr lang="ru-RU" dirty="0" err="1" smtClean="0"/>
              <a:t>бармақтың бағыты </a:t>
            </a:r>
            <a:r>
              <a:rPr lang="ru-RU" dirty="0" smtClean="0"/>
              <a:t>Ампер </a:t>
            </a:r>
            <a:r>
              <a:rPr lang="ru-RU" dirty="0" err="1" smtClean="0"/>
              <a:t>күшінің бағытын көрсетеді</a:t>
            </a:r>
            <a:r>
              <a:rPr lang="ru-RU" dirty="0" smtClean="0"/>
              <a:t>. </a:t>
            </a:r>
            <a:endParaRPr lang="ru-RU" dirty="0"/>
          </a:p>
        </p:txBody>
      </p:sp>
      <p:sp>
        <p:nvSpPr>
          <p:cNvPr id="1026" name="AutoShape 2" descr="Сила Ампер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8" name="AutoShape 4" descr="Сила Ампер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30" name="Picture 6" descr="3.3.3 Сила Ампера, её направление и величин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5984" y="3571876"/>
            <a:ext cx="3629025" cy="26289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14356"/>
            <a:ext cx="8229600" cy="5411807"/>
          </a:xfrm>
        </p:spPr>
        <p:txBody>
          <a:bodyPr>
            <a:normAutofit fontScale="92500"/>
          </a:bodyPr>
          <a:lstStyle/>
          <a:p>
            <a:r>
              <a:rPr lang="ru-RU" b="1" dirty="0" smtClean="0"/>
              <a:t>Лоренц </a:t>
            </a:r>
            <a:r>
              <a:rPr lang="ru-RU" b="1" dirty="0" err="1" smtClean="0"/>
              <a:t>күші</a:t>
            </a:r>
            <a:r>
              <a:rPr lang="ru-RU" b="1" dirty="0"/>
              <a:t> </a:t>
            </a:r>
            <a:r>
              <a:rPr lang="ru-RU" dirty="0"/>
              <a:t>– </a:t>
            </a:r>
            <a:r>
              <a:rPr lang="ru-RU" dirty="0" err="1" smtClean="0"/>
              <a:t>кез</a:t>
            </a:r>
            <a:r>
              <a:rPr lang="ru-RU" dirty="0" smtClean="0"/>
              <a:t> </a:t>
            </a:r>
            <a:r>
              <a:rPr lang="ru-RU" dirty="0" err="1" smtClean="0"/>
              <a:t>келген</a:t>
            </a:r>
            <a:r>
              <a:rPr lang="ru-RU" dirty="0" smtClean="0"/>
              <a:t> </a:t>
            </a:r>
            <a:r>
              <a:rPr lang="ru-RU" dirty="0" err="1" smtClean="0"/>
              <a:t>зарядталған бөшекке </a:t>
            </a:r>
            <a:r>
              <a:rPr lang="ru-RU" dirty="0" smtClean="0"/>
              <a:t>магнит </a:t>
            </a:r>
            <a:r>
              <a:rPr lang="ru-RU" dirty="0" err="1" smtClean="0"/>
              <a:t>өрісі тарапынан</a:t>
            </a:r>
            <a:r>
              <a:rPr lang="ru-RU" dirty="0" smtClean="0"/>
              <a:t> </a:t>
            </a:r>
            <a:r>
              <a:rPr lang="ru-RU" dirty="0" err="1" smtClean="0"/>
              <a:t>әсер ететін</a:t>
            </a:r>
            <a:r>
              <a:rPr lang="ru-RU" dirty="0" smtClean="0"/>
              <a:t> </a:t>
            </a:r>
            <a:r>
              <a:rPr lang="ru-RU" dirty="0" err="1" smtClean="0"/>
              <a:t>күш</a:t>
            </a:r>
            <a:r>
              <a:rPr lang="ru-RU" dirty="0" smtClean="0"/>
              <a:t>. </a:t>
            </a:r>
            <a:endParaRPr lang="ru-RU" dirty="0"/>
          </a:p>
          <a:p>
            <a:r>
              <a:rPr lang="ru-RU" dirty="0" smtClean="0"/>
              <a:t>Лоренц </a:t>
            </a:r>
            <a:r>
              <a:rPr lang="ru-RU" dirty="0" err="1" smtClean="0"/>
              <a:t>күшінің модулі</a:t>
            </a:r>
            <a:r>
              <a:rPr lang="ru-RU" dirty="0" smtClean="0"/>
              <a:t> </a:t>
            </a:r>
            <a:r>
              <a:rPr lang="ru-RU" dirty="0" err="1" smtClean="0"/>
              <a:t>келесі</a:t>
            </a:r>
            <a:r>
              <a:rPr lang="ru-RU" dirty="0" smtClean="0"/>
              <a:t> </a:t>
            </a:r>
            <a:r>
              <a:rPr lang="ru-RU" dirty="0" err="1" smtClean="0"/>
              <a:t>түрде анықталады</a:t>
            </a:r>
            <a:r>
              <a:rPr lang="ru-RU" dirty="0" smtClean="0"/>
              <a:t>:  </a:t>
            </a:r>
          </a:p>
          <a:p>
            <a:pPr>
              <a:buNone/>
            </a:pPr>
            <a:r>
              <a:rPr lang="ru-RU" b="1" dirty="0" smtClean="0"/>
              <a:t>                      F</a:t>
            </a:r>
            <a:r>
              <a:rPr lang="ru-RU" b="1" baseline="-25000" dirty="0" smtClean="0"/>
              <a:t>Л</a:t>
            </a:r>
            <a:r>
              <a:rPr lang="ru-RU" b="1" dirty="0"/>
              <a:t> = </a:t>
            </a:r>
            <a:r>
              <a:rPr lang="ru-RU" b="1" dirty="0" err="1" smtClean="0"/>
              <a:t>qVBsin</a:t>
            </a:r>
            <a:r>
              <a:rPr lang="el-GR" b="1" dirty="0" smtClean="0"/>
              <a:t>α</a:t>
            </a:r>
            <a:r>
              <a:rPr lang="ru-RU" dirty="0" smtClean="0"/>
              <a:t> </a:t>
            </a:r>
          </a:p>
          <a:p>
            <a:pPr>
              <a:buNone/>
            </a:pPr>
            <a:r>
              <a:rPr lang="ru-RU" dirty="0"/>
              <a:t> </a:t>
            </a:r>
            <a:r>
              <a:rPr lang="ru-RU" dirty="0" smtClean="0"/>
              <a:t>   </a:t>
            </a:r>
            <a:r>
              <a:rPr lang="ru-RU" dirty="0" err="1" smtClean="0"/>
              <a:t>мұндағы</a:t>
            </a:r>
            <a:r>
              <a:rPr lang="ru-RU" dirty="0" err="1"/>
              <a:t> q</a:t>
            </a:r>
            <a:r>
              <a:rPr lang="ru-RU" dirty="0"/>
              <a:t> – </a:t>
            </a:r>
            <a:r>
              <a:rPr lang="ru-RU" dirty="0" err="1" smtClean="0"/>
              <a:t>бөлшек </a:t>
            </a:r>
            <a:r>
              <a:rPr lang="ru-RU" dirty="0" smtClean="0"/>
              <a:t>заряды,</a:t>
            </a:r>
            <a:r>
              <a:rPr lang="ru-RU" dirty="0"/>
              <a:t> </a:t>
            </a:r>
            <a:endParaRPr lang="ru-RU" dirty="0" smtClean="0"/>
          </a:p>
          <a:p>
            <a:pPr>
              <a:buNone/>
            </a:pPr>
            <a:r>
              <a:rPr lang="ru-RU" dirty="0"/>
              <a:t> </a:t>
            </a:r>
            <a:r>
              <a:rPr lang="ru-RU" dirty="0" smtClean="0"/>
              <a:t>          V</a:t>
            </a:r>
            <a:r>
              <a:rPr lang="ru-RU" dirty="0"/>
              <a:t> – </a:t>
            </a:r>
            <a:r>
              <a:rPr lang="ru-RU" dirty="0" err="1" smtClean="0"/>
              <a:t>бөлшек қозғалысының жылдамдығы</a:t>
            </a:r>
            <a:r>
              <a:rPr lang="ru-RU" dirty="0" smtClean="0"/>
              <a:t>,</a:t>
            </a:r>
            <a:r>
              <a:rPr lang="ru-RU" dirty="0"/>
              <a:t> </a:t>
            </a:r>
            <a:endParaRPr lang="ru-RU" dirty="0" smtClean="0"/>
          </a:p>
          <a:p>
            <a:pPr>
              <a:buNone/>
            </a:pPr>
            <a:r>
              <a:rPr lang="ru-RU" dirty="0"/>
              <a:t> </a:t>
            </a:r>
            <a:r>
              <a:rPr lang="ru-RU" dirty="0" smtClean="0"/>
              <a:t>          B</a:t>
            </a:r>
            <a:r>
              <a:rPr lang="ru-RU" dirty="0"/>
              <a:t> – </a:t>
            </a:r>
            <a:r>
              <a:rPr lang="ru-RU" dirty="0" smtClean="0"/>
              <a:t>магнит </a:t>
            </a:r>
            <a:r>
              <a:rPr lang="ru-RU" dirty="0" err="1" smtClean="0"/>
              <a:t>индукциясының </a:t>
            </a:r>
            <a:r>
              <a:rPr lang="ru-RU" dirty="0" smtClean="0"/>
              <a:t>векторы,</a:t>
            </a:r>
            <a:r>
              <a:rPr lang="ru-RU" dirty="0"/>
              <a:t> </a:t>
            </a:r>
            <a:endParaRPr lang="ru-RU" dirty="0" smtClean="0"/>
          </a:p>
          <a:p>
            <a:pPr>
              <a:buNone/>
            </a:pPr>
            <a:r>
              <a:rPr lang="ru-RU" dirty="0"/>
              <a:t> </a:t>
            </a:r>
            <a:r>
              <a:rPr lang="ru-RU" dirty="0" smtClean="0"/>
              <a:t>          </a:t>
            </a:r>
            <a:r>
              <a:rPr lang="ru-RU" dirty="0" err="1" smtClean="0"/>
              <a:t>a</a:t>
            </a:r>
            <a:r>
              <a:rPr lang="ru-RU" dirty="0"/>
              <a:t> - </a:t>
            </a:r>
            <a:r>
              <a:rPr lang="ru-RU" dirty="0" smtClean="0"/>
              <a:t>магнит </a:t>
            </a:r>
            <a:r>
              <a:rPr lang="ru-RU" dirty="0" err="1" smtClean="0"/>
              <a:t>индукциясының </a:t>
            </a:r>
            <a:r>
              <a:rPr lang="ru-RU" dirty="0" smtClean="0"/>
              <a:t>векторы мен </a:t>
            </a:r>
            <a:r>
              <a:rPr lang="ru-RU" dirty="0" err="1" smtClean="0"/>
              <a:t>бөлшек жылдамдығы арасындағы бұрыш</a:t>
            </a:r>
            <a:r>
              <a:rPr lang="ru-RU" dirty="0" smtClean="0"/>
              <a:t>.</a:t>
            </a:r>
            <a:endParaRPr lang="ru-RU" dirty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428604"/>
            <a:ext cx="8229600" cy="3357585"/>
          </a:xfrm>
        </p:spPr>
        <p:txBody>
          <a:bodyPr>
            <a:normAutofit fontScale="85000" lnSpcReduction="20000"/>
          </a:bodyPr>
          <a:lstStyle/>
          <a:p>
            <a:endParaRPr lang="ru-RU" b="1" dirty="0" smtClean="0"/>
          </a:p>
          <a:p>
            <a:r>
              <a:rPr lang="ru-RU" b="1" dirty="0" smtClean="0"/>
              <a:t>Лоренц </a:t>
            </a:r>
            <a:r>
              <a:rPr lang="ru-RU" b="1" dirty="0" err="1" smtClean="0"/>
              <a:t>күшінің бағытын </a:t>
            </a:r>
            <a:r>
              <a:rPr lang="ru-RU" dirty="0" err="1" smtClean="0"/>
              <a:t>сол</a:t>
            </a:r>
            <a:r>
              <a:rPr lang="ru-RU" dirty="0" smtClean="0"/>
              <a:t> </a:t>
            </a:r>
            <a:r>
              <a:rPr lang="ru-RU" dirty="0" err="1" smtClean="0"/>
              <a:t>қол ережесі</a:t>
            </a:r>
            <a:r>
              <a:rPr lang="ru-RU" dirty="0" smtClean="0"/>
              <a:t> </a:t>
            </a:r>
            <a:r>
              <a:rPr lang="ru-RU" dirty="0" err="1" smtClean="0"/>
              <a:t>бойынша</a:t>
            </a:r>
            <a:r>
              <a:rPr lang="ru-RU" dirty="0" smtClean="0"/>
              <a:t> </a:t>
            </a:r>
            <a:r>
              <a:rPr lang="ru-RU" dirty="0" err="1" smtClean="0"/>
              <a:t>анықтауға болады</a:t>
            </a:r>
            <a:r>
              <a:rPr lang="ru-RU" dirty="0" smtClean="0"/>
              <a:t>: </a:t>
            </a:r>
            <a:r>
              <a:rPr lang="ru-RU" dirty="0" err="1" smtClean="0"/>
              <a:t>егер</a:t>
            </a:r>
            <a:r>
              <a:rPr lang="ru-RU" dirty="0" smtClean="0"/>
              <a:t> </a:t>
            </a:r>
            <a:r>
              <a:rPr lang="ru-RU" dirty="0" err="1" smtClean="0"/>
              <a:t>төрт саусақты зарядталған бөлшектердің қозғалыс жылдамдығы бағытымен бағыттас орналастырсақ және </a:t>
            </a:r>
            <a:r>
              <a:rPr lang="ru-RU" dirty="0" smtClean="0"/>
              <a:t>магнит </a:t>
            </a:r>
            <a:r>
              <a:rPr lang="ru-RU" dirty="0" err="1" smtClean="0"/>
              <a:t>индукциясының </a:t>
            </a:r>
            <a:r>
              <a:rPr lang="ru-RU" dirty="0" smtClean="0"/>
              <a:t>векторы </a:t>
            </a:r>
            <a:r>
              <a:rPr lang="ru-RU" dirty="0" err="1" smtClean="0"/>
              <a:t>алақанға </a:t>
            </a:r>
            <a:r>
              <a:rPr lang="ru-RU" dirty="0" smtClean="0"/>
              <a:t>перпендикуляр </a:t>
            </a:r>
            <a:r>
              <a:rPr lang="ru-RU" dirty="0" err="1" smtClean="0"/>
              <a:t>бағытталса</a:t>
            </a:r>
            <a:r>
              <a:rPr lang="ru-RU" dirty="0" smtClean="0"/>
              <a:t>, </a:t>
            </a:r>
            <a:r>
              <a:rPr lang="ru-RU" dirty="0" err="1" smtClean="0"/>
              <a:t>онда</a:t>
            </a:r>
            <a:r>
              <a:rPr lang="ru-RU" dirty="0" smtClean="0"/>
              <a:t> 90</a:t>
            </a:r>
            <a:r>
              <a:rPr lang="ru-RU" baseline="30000" dirty="0" smtClean="0"/>
              <a:t>0</a:t>
            </a:r>
            <a:r>
              <a:rPr lang="ru-RU" dirty="0" smtClean="0"/>
              <a:t>  </a:t>
            </a:r>
            <a:r>
              <a:rPr lang="ru-RU" dirty="0" err="1" smtClean="0"/>
              <a:t>градуста</a:t>
            </a:r>
            <a:r>
              <a:rPr lang="ru-RU" dirty="0" smtClean="0"/>
              <a:t> </a:t>
            </a:r>
            <a:r>
              <a:rPr lang="ru-RU" dirty="0" err="1" smtClean="0"/>
              <a:t>орналасқан </a:t>
            </a:r>
            <a:r>
              <a:rPr lang="ru-RU" dirty="0" smtClean="0"/>
              <a:t>бас </a:t>
            </a:r>
            <a:r>
              <a:rPr lang="ru-RU" dirty="0" err="1" smtClean="0"/>
              <a:t>бармақтың бағыты </a:t>
            </a:r>
            <a:r>
              <a:rPr lang="ru-RU" dirty="0" smtClean="0"/>
              <a:t>Лоренц </a:t>
            </a:r>
            <a:r>
              <a:rPr lang="ru-RU" dirty="0" err="1" smtClean="0"/>
              <a:t>күшінің бағытын көрсетеді</a:t>
            </a:r>
            <a:r>
              <a:rPr lang="ru-RU" dirty="0" smtClean="0"/>
              <a:t>. </a:t>
            </a:r>
          </a:p>
          <a:p>
            <a:endParaRPr lang="ru-RU" b="1" dirty="0"/>
          </a:p>
        </p:txBody>
      </p:sp>
      <p:sp>
        <p:nvSpPr>
          <p:cNvPr id="17410" name="AutoShape 2" descr="Сила Лоренца. Правило левой руки для определения направления силы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7412" name="Picture 4" descr="Как направлена &lt;strong&gt;(вверх, вниз, вправо, влево, к наблюдателю ..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57422" y="3143248"/>
            <a:ext cx="3295650" cy="351472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42918"/>
            <a:ext cx="8229600" cy="5483245"/>
          </a:xfrm>
        </p:spPr>
        <p:txBody>
          <a:bodyPr>
            <a:normAutofit/>
          </a:bodyPr>
          <a:lstStyle/>
          <a:p>
            <a:r>
              <a:rPr lang="ru-RU" dirty="0" smtClean="0"/>
              <a:t>Магнит </a:t>
            </a:r>
            <a:r>
              <a:rPr lang="ru-RU" dirty="0" err="1" smtClean="0"/>
              <a:t>өрісінің қарқындылығын және бағытын </a:t>
            </a:r>
            <a:r>
              <a:rPr lang="ru-RU" b="1" dirty="0" err="1" smtClean="0"/>
              <a:t>магнит</a:t>
            </a:r>
            <a:r>
              <a:rPr lang="ru-RU" b="1" dirty="0" smtClean="0"/>
              <a:t> </a:t>
            </a:r>
            <a:r>
              <a:rPr lang="ru-RU" b="1" dirty="0" err="1" smtClean="0"/>
              <a:t>индукциясының </a:t>
            </a:r>
            <a:r>
              <a:rPr lang="ru-RU" b="1" dirty="0" smtClean="0"/>
              <a:t>векторы – В [1Тл] </a:t>
            </a:r>
            <a:r>
              <a:rPr lang="ru-RU" dirty="0" err="1" smtClean="0"/>
              <a:t>сипаттайды</a:t>
            </a:r>
            <a:r>
              <a:rPr lang="ru-RU" dirty="0" smtClean="0"/>
              <a:t>.</a:t>
            </a:r>
            <a:endParaRPr lang="ru-RU" dirty="0"/>
          </a:p>
          <a:p>
            <a:r>
              <a:rPr lang="ru-RU" u="sng" dirty="0" smtClean="0"/>
              <a:t>В</a:t>
            </a:r>
            <a:r>
              <a:rPr lang="ru-RU" dirty="0" smtClean="0"/>
              <a:t> </a:t>
            </a:r>
            <a:r>
              <a:rPr lang="ru-RU" u="sng" dirty="0" err="1" smtClean="0"/>
              <a:t>веторының модулі</a:t>
            </a:r>
            <a:r>
              <a:rPr lang="ru-RU" u="sng" dirty="0" smtClean="0"/>
              <a:t> </a:t>
            </a:r>
            <a:r>
              <a:rPr lang="ru-RU" dirty="0" smtClean="0"/>
              <a:t>Ампер </a:t>
            </a:r>
            <a:r>
              <a:rPr lang="ru-RU" dirty="0" err="1" smtClean="0"/>
              <a:t>күшінің модулінің өткізгіштің ұзындығы </a:t>
            </a:r>
            <a:r>
              <a:rPr lang="ru-RU" dirty="0" smtClean="0"/>
              <a:t>мен ток </a:t>
            </a:r>
            <a:r>
              <a:rPr lang="ru-RU" dirty="0" err="1" smtClean="0"/>
              <a:t>күшіне қатынасымен анықталады</a:t>
            </a:r>
            <a:r>
              <a:rPr lang="ru-RU" dirty="0" smtClean="0"/>
              <a:t>: </a:t>
            </a:r>
            <a:r>
              <a:rPr lang="ru-RU" dirty="0"/>
              <a:t> </a:t>
            </a:r>
            <a:endParaRPr lang="ru-RU" dirty="0" smtClean="0"/>
          </a:p>
          <a:p>
            <a:pPr>
              <a:buNone/>
            </a:pPr>
            <a:r>
              <a:rPr lang="ru-RU" dirty="0"/>
              <a:t> </a:t>
            </a:r>
            <a:r>
              <a:rPr lang="ru-RU" dirty="0" smtClean="0"/>
              <a:t>                    B</a:t>
            </a:r>
            <a:r>
              <a:rPr lang="ru-RU" dirty="0"/>
              <a:t> = </a:t>
            </a:r>
            <a:r>
              <a:rPr lang="ru-RU" dirty="0" err="1" smtClean="0"/>
              <a:t>F</a:t>
            </a:r>
            <a:r>
              <a:rPr lang="ru-RU" baseline="-25000" dirty="0" err="1" smtClean="0"/>
              <a:t>Amax</a:t>
            </a:r>
            <a:r>
              <a:rPr lang="ru-RU" dirty="0" smtClean="0"/>
              <a:t>/I</a:t>
            </a:r>
            <a:r>
              <a:rPr lang="en-US" dirty="0" smtClean="0"/>
              <a:t>Ɩ</a:t>
            </a:r>
            <a:endParaRPr lang="ru-RU" dirty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71472" y="500043"/>
            <a:ext cx="8229600" cy="2643205"/>
          </a:xfrm>
        </p:spPr>
        <p:txBody>
          <a:bodyPr>
            <a:normAutofit fontScale="92500" lnSpcReduction="10000"/>
          </a:bodyPr>
          <a:lstStyle/>
          <a:p>
            <a:r>
              <a:rPr lang="ru-RU" u="sng" dirty="0" smtClean="0"/>
              <a:t>Магнит </a:t>
            </a:r>
            <a:r>
              <a:rPr lang="ru-RU" u="sng" dirty="0" err="1" smtClean="0"/>
              <a:t>индукциясы</a:t>
            </a:r>
            <a:r>
              <a:rPr lang="ru-RU" u="sng" dirty="0" smtClean="0"/>
              <a:t> </a:t>
            </a:r>
            <a:r>
              <a:rPr lang="ru-RU" u="sng" dirty="0" err="1" smtClean="0"/>
              <a:t>векторының бағыты </a:t>
            </a:r>
            <a:r>
              <a:rPr lang="ru-RU" dirty="0" err="1" smtClean="0"/>
              <a:t>бұрғы ережесі</a:t>
            </a:r>
            <a:r>
              <a:rPr lang="ru-RU" dirty="0" smtClean="0"/>
              <a:t> </a:t>
            </a:r>
            <a:r>
              <a:rPr lang="ru-RU" dirty="0" err="1" smtClean="0"/>
              <a:t>бойынша</a:t>
            </a:r>
            <a:r>
              <a:rPr lang="ru-RU" dirty="0" smtClean="0"/>
              <a:t> </a:t>
            </a:r>
            <a:r>
              <a:rPr lang="ru-RU" dirty="0" err="1" smtClean="0"/>
              <a:t>анықталады</a:t>
            </a:r>
            <a:r>
              <a:rPr lang="ru-RU" dirty="0" smtClean="0"/>
              <a:t>: </a:t>
            </a:r>
            <a:r>
              <a:rPr lang="ru-RU" dirty="0" err="1" smtClean="0"/>
              <a:t>егер</a:t>
            </a:r>
            <a:r>
              <a:rPr lang="ru-RU" dirty="0" smtClean="0"/>
              <a:t> </a:t>
            </a:r>
            <a:r>
              <a:rPr lang="ru-RU" dirty="0" err="1" smtClean="0"/>
              <a:t>бұрғының айналу</a:t>
            </a:r>
            <a:r>
              <a:rPr lang="ru-RU" dirty="0" smtClean="0"/>
              <a:t> </a:t>
            </a:r>
            <a:r>
              <a:rPr lang="ru-RU" dirty="0" err="1" smtClean="0"/>
              <a:t>бағытын өткізгіштегі токтың бағытымен сәйкес орналастырсақ</a:t>
            </a:r>
            <a:r>
              <a:rPr lang="ru-RU" dirty="0" smtClean="0"/>
              <a:t>, </a:t>
            </a:r>
            <a:r>
              <a:rPr lang="ru-RU" dirty="0" err="1" smtClean="0"/>
              <a:t>онда</a:t>
            </a:r>
            <a:r>
              <a:rPr lang="ru-RU" dirty="0" smtClean="0"/>
              <a:t> </a:t>
            </a:r>
            <a:r>
              <a:rPr lang="ru-RU" dirty="0" err="1" smtClean="0"/>
              <a:t>бұрғы сабының айналу</a:t>
            </a:r>
            <a:r>
              <a:rPr lang="ru-RU" dirty="0" smtClean="0"/>
              <a:t> </a:t>
            </a:r>
            <a:r>
              <a:rPr lang="ru-RU" dirty="0" err="1" smtClean="0"/>
              <a:t>бағыты магнит</a:t>
            </a:r>
            <a:r>
              <a:rPr lang="ru-RU" dirty="0" smtClean="0"/>
              <a:t> </a:t>
            </a:r>
            <a:r>
              <a:rPr lang="ru-RU" dirty="0" err="1" smtClean="0"/>
              <a:t>индукциясының векторының айналу</a:t>
            </a:r>
            <a:r>
              <a:rPr lang="ru-RU" dirty="0" smtClean="0"/>
              <a:t> </a:t>
            </a:r>
            <a:r>
              <a:rPr lang="ru-RU" dirty="0" err="1" smtClean="0"/>
              <a:t>бағытымен сәйкес келеді</a:t>
            </a:r>
            <a:r>
              <a:rPr lang="ru-RU" dirty="0" smtClean="0"/>
              <a:t>. </a:t>
            </a:r>
          </a:p>
          <a:p>
            <a:endParaRPr lang="ru-RU" dirty="0"/>
          </a:p>
        </p:txBody>
      </p:sp>
      <p:pic>
        <p:nvPicPr>
          <p:cNvPr id="19460" name="Picture 4" descr="Вектор магн индукции | От урока до экзамена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1538" y="3857628"/>
            <a:ext cx="6897586" cy="243840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571480"/>
            <a:ext cx="8229600" cy="5643602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/>
              <a:t>Магнит </a:t>
            </a:r>
            <a:r>
              <a:rPr lang="ru-RU" dirty="0" err="1" smtClean="0"/>
              <a:t>өрісінің интегралды</a:t>
            </a:r>
            <a:r>
              <a:rPr lang="ru-RU" dirty="0" smtClean="0"/>
              <a:t> </a:t>
            </a:r>
            <a:r>
              <a:rPr lang="ru-RU" dirty="0" err="1" smtClean="0"/>
              <a:t>сипаттамасына</a:t>
            </a:r>
            <a:r>
              <a:rPr lang="ru-RU" dirty="0" smtClean="0"/>
              <a:t> </a:t>
            </a:r>
            <a:r>
              <a:rPr lang="ru-RU" b="1" dirty="0" err="1" smtClean="0"/>
              <a:t>магнит</a:t>
            </a:r>
            <a:r>
              <a:rPr lang="ru-RU" b="1" dirty="0" smtClean="0"/>
              <a:t> </a:t>
            </a:r>
            <a:r>
              <a:rPr lang="ru-RU" b="1" dirty="0" err="1" smtClean="0"/>
              <a:t>ағымы </a:t>
            </a:r>
            <a:r>
              <a:rPr lang="ru-RU" b="1" dirty="0" smtClean="0"/>
              <a:t>– Ф[1 Вб].</a:t>
            </a:r>
            <a:r>
              <a:rPr lang="ru-RU" dirty="0" err="1" smtClean="0"/>
              <a:t>жатқызылады</a:t>
            </a:r>
            <a:r>
              <a:rPr lang="ru-RU" dirty="0" smtClean="0"/>
              <a:t>.  </a:t>
            </a:r>
            <a:r>
              <a:rPr lang="ru-RU" dirty="0" err="1" smtClean="0"/>
              <a:t>Ол</a:t>
            </a:r>
            <a:r>
              <a:rPr lang="ru-RU" dirty="0" smtClean="0"/>
              <a:t> </a:t>
            </a:r>
            <a:r>
              <a:rPr lang="ru-RU" dirty="0" err="1" smtClean="0"/>
              <a:t>берілген</a:t>
            </a:r>
            <a:r>
              <a:rPr lang="ru-RU" dirty="0" smtClean="0"/>
              <a:t> </a:t>
            </a:r>
            <a:r>
              <a:rPr lang="ru-RU" dirty="0" err="1" smtClean="0"/>
              <a:t>тұйықталған бетті</a:t>
            </a:r>
            <a:r>
              <a:rPr lang="ru-RU" dirty="0" smtClean="0"/>
              <a:t> </a:t>
            </a:r>
            <a:r>
              <a:rPr lang="ru-RU" dirty="0" err="1" smtClean="0"/>
              <a:t>тесіп</a:t>
            </a:r>
            <a:r>
              <a:rPr lang="ru-RU" dirty="0" smtClean="0"/>
              <a:t> </a:t>
            </a:r>
            <a:r>
              <a:rPr lang="ru-RU" dirty="0" err="1" smtClean="0"/>
              <a:t>өтетін </a:t>
            </a:r>
            <a:r>
              <a:rPr lang="ru-RU" dirty="0" smtClean="0"/>
              <a:t>магнит </a:t>
            </a:r>
            <a:r>
              <a:rPr lang="ru-RU" dirty="0" err="1" smtClean="0"/>
              <a:t>индукциясы</a:t>
            </a:r>
            <a:r>
              <a:rPr lang="ru-RU" dirty="0" smtClean="0"/>
              <a:t> </a:t>
            </a:r>
            <a:r>
              <a:rPr lang="ru-RU" dirty="0" err="1" smtClean="0"/>
              <a:t>векторының ағымын көрсетеді</a:t>
            </a:r>
            <a:r>
              <a:rPr lang="ru-RU" dirty="0" smtClean="0"/>
              <a:t>. </a:t>
            </a:r>
            <a:r>
              <a:rPr lang="ru-RU" b="1" dirty="0"/>
              <a:t> </a:t>
            </a:r>
            <a:endParaRPr lang="ru-RU" dirty="0"/>
          </a:p>
          <a:p>
            <a:pPr>
              <a:buNone/>
            </a:pPr>
            <a:r>
              <a:rPr lang="ru-RU" b="1" dirty="0"/>
              <a:t> </a:t>
            </a:r>
            <a:r>
              <a:rPr lang="ru-RU" b="1" dirty="0" smtClean="0"/>
              <a:t>                          </a:t>
            </a:r>
            <a:r>
              <a:rPr lang="ru-RU" dirty="0" smtClean="0"/>
              <a:t>Ф </a:t>
            </a:r>
            <a:r>
              <a:rPr lang="ru-RU" dirty="0"/>
              <a:t>= ВS </a:t>
            </a:r>
            <a:endParaRPr lang="ru-RU" dirty="0" smtClean="0"/>
          </a:p>
          <a:p>
            <a:pPr>
              <a:buNone/>
            </a:pPr>
            <a:r>
              <a:rPr lang="ru-RU" dirty="0"/>
              <a:t> </a:t>
            </a:r>
            <a:r>
              <a:rPr lang="ru-RU" dirty="0" smtClean="0"/>
              <a:t>                        Ф </a:t>
            </a:r>
            <a:r>
              <a:rPr lang="ru-RU" dirty="0"/>
              <a:t>= </a:t>
            </a:r>
            <a:r>
              <a:rPr lang="ru-RU" dirty="0" err="1" smtClean="0"/>
              <a:t>ВScos</a:t>
            </a:r>
            <a:r>
              <a:rPr lang="el-GR" dirty="0" smtClean="0"/>
              <a:t>α</a:t>
            </a:r>
            <a:endParaRPr lang="ru-RU" dirty="0"/>
          </a:p>
          <a:p>
            <a:r>
              <a:rPr lang="ru-RU" dirty="0" err="1" smtClean="0"/>
              <a:t>Сыртқы әсерді ескермейтін</a:t>
            </a:r>
            <a:r>
              <a:rPr lang="ru-RU" dirty="0" smtClean="0"/>
              <a:t> магнит </a:t>
            </a:r>
            <a:r>
              <a:rPr lang="ru-RU" dirty="0" err="1" smtClean="0"/>
              <a:t>өрісінің сипатына</a:t>
            </a:r>
            <a:r>
              <a:rPr lang="ru-RU" dirty="0" smtClean="0"/>
              <a:t> </a:t>
            </a:r>
            <a:r>
              <a:rPr lang="ru-RU" b="1" dirty="0" err="1" smtClean="0"/>
              <a:t>магнит</a:t>
            </a:r>
            <a:r>
              <a:rPr lang="ru-RU" b="1" dirty="0" smtClean="0"/>
              <a:t> </a:t>
            </a:r>
            <a:r>
              <a:rPr lang="ru-RU" b="1" dirty="0" err="1" smtClean="0"/>
              <a:t>өрісінің кернеулігін</a:t>
            </a:r>
            <a:r>
              <a:rPr lang="ru-RU" b="1" dirty="0" smtClean="0"/>
              <a:t> Н [A/м] </a:t>
            </a:r>
            <a:r>
              <a:rPr lang="ru-RU" dirty="0" err="1" smtClean="0"/>
              <a:t>жатқызады</a:t>
            </a:r>
            <a:r>
              <a:rPr lang="ru-RU" dirty="0" smtClean="0"/>
              <a:t>. </a:t>
            </a:r>
            <a:endParaRPr lang="ru-RU" b="1" dirty="0" smtClean="0"/>
          </a:p>
          <a:p>
            <a:pPr>
              <a:buNone/>
            </a:pPr>
            <a:r>
              <a:rPr lang="ru-RU" b="1" dirty="0"/>
              <a:t> </a:t>
            </a:r>
            <a:r>
              <a:rPr lang="ru-RU" b="1" dirty="0" smtClean="0"/>
              <a:t>                      </a:t>
            </a:r>
            <a:r>
              <a:rPr lang="ru-RU" dirty="0" smtClean="0"/>
              <a:t> </a:t>
            </a:r>
            <a:r>
              <a:rPr lang="ru-RU" dirty="0"/>
              <a:t> B = </a:t>
            </a:r>
            <a:r>
              <a:rPr lang="el-GR" dirty="0" smtClean="0"/>
              <a:t>μ</a:t>
            </a:r>
            <a:r>
              <a:rPr lang="ru-RU" baseline="-25000" dirty="0" err="1"/>
              <a:t>а</a:t>
            </a:r>
            <a:r>
              <a:rPr lang="ru-RU" dirty="0" err="1" smtClean="0"/>
              <a:t>Н</a:t>
            </a:r>
            <a:endParaRPr lang="ru-RU" dirty="0" smtClean="0"/>
          </a:p>
          <a:p>
            <a:r>
              <a:rPr lang="ru-RU" dirty="0" smtClean="0"/>
              <a:t>  </a:t>
            </a:r>
            <a:r>
              <a:rPr lang="ru-RU" dirty="0" err="1"/>
              <a:t>Т</a:t>
            </a:r>
            <a:r>
              <a:rPr lang="ru-RU" dirty="0" err="1" smtClean="0"/>
              <a:t>октың </a:t>
            </a:r>
            <a:r>
              <a:rPr lang="ru-RU" dirty="0" smtClean="0"/>
              <a:t>магнит </a:t>
            </a:r>
            <a:r>
              <a:rPr lang="ru-RU" dirty="0" err="1" smtClean="0"/>
              <a:t>өрісін қоздыру қасиетін </a:t>
            </a:r>
            <a:r>
              <a:rPr lang="ru-RU" b="1" dirty="0" err="1" smtClean="0"/>
              <a:t>магнитті</a:t>
            </a:r>
            <a:r>
              <a:rPr lang="ru-RU" b="1" dirty="0" smtClean="0"/>
              <a:t> </a:t>
            </a:r>
            <a:r>
              <a:rPr lang="ru-RU" b="1" dirty="0" err="1" smtClean="0"/>
              <a:t>қозғаушы күш</a:t>
            </a:r>
            <a:r>
              <a:rPr lang="ru-RU" b="1" dirty="0" smtClean="0"/>
              <a:t>–F</a:t>
            </a:r>
            <a:r>
              <a:rPr lang="ru-RU" b="1" i="1" dirty="0" smtClean="0"/>
              <a:t> </a:t>
            </a:r>
            <a:r>
              <a:rPr lang="ru-RU" b="1" dirty="0" smtClean="0"/>
              <a:t>[1A]</a:t>
            </a:r>
            <a:r>
              <a:rPr lang="ru-RU" dirty="0" smtClean="0"/>
              <a:t> </a:t>
            </a:r>
            <a:r>
              <a:rPr lang="ru-RU" dirty="0" err="1" smtClean="0"/>
              <a:t>деп</a:t>
            </a:r>
            <a:r>
              <a:rPr lang="ru-RU" dirty="0" smtClean="0"/>
              <a:t> </a:t>
            </a:r>
            <a:r>
              <a:rPr lang="ru-RU" dirty="0" err="1" smtClean="0"/>
              <a:t>атайды</a:t>
            </a:r>
            <a:r>
              <a:rPr lang="ru-RU" b="1" dirty="0" smtClean="0"/>
              <a:t>:</a:t>
            </a:r>
            <a:r>
              <a:rPr lang="ru-RU" b="1" dirty="0"/>
              <a:t> </a:t>
            </a:r>
            <a:endParaRPr lang="ru-RU" b="1" dirty="0" smtClean="0"/>
          </a:p>
          <a:p>
            <a:pPr>
              <a:buNone/>
            </a:pPr>
            <a:r>
              <a:rPr lang="ru-RU" b="1" dirty="0"/>
              <a:t> </a:t>
            </a:r>
            <a:r>
              <a:rPr lang="ru-RU" b="1" dirty="0" smtClean="0"/>
              <a:t>    </a:t>
            </a:r>
            <a:r>
              <a:rPr lang="ru-RU" dirty="0" smtClean="0"/>
              <a:t>F</a:t>
            </a:r>
            <a:r>
              <a:rPr lang="ru-RU" dirty="0"/>
              <a:t> = I – </a:t>
            </a:r>
            <a:r>
              <a:rPr lang="ru-RU" dirty="0" err="1" smtClean="0"/>
              <a:t>егер</a:t>
            </a:r>
            <a:r>
              <a:rPr lang="ru-RU" dirty="0" smtClean="0"/>
              <a:t> </a:t>
            </a:r>
            <a:r>
              <a:rPr lang="ru-RU" dirty="0" err="1" smtClean="0"/>
              <a:t>тоғы </a:t>
            </a:r>
            <a:r>
              <a:rPr lang="ru-RU" dirty="0" smtClean="0"/>
              <a:t>бар </a:t>
            </a:r>
            <a:r>
              <a:rPr lang="ru-RU" dirty="0" err="1" smtClean="0"/>
              <a:t>өткізгішті қарастырсақ</a:t>
            </a:r>
            <a:r>
              <a:rPr lang="ru-RU" dirty="0" smtClean="0"/>
              <a:t>;</a:t>
            </a:r>
            <a:r>
              <a:rPr lang="ru-RU" dirty="0"/>
              <a:t> </a:t>
            </a:r>
            <a:endParaRPr lang="ru-RU" dirty="0" smtClean="0"/>
          </a:p>
          <a:p>
            <a:pPr>
              <a:buNone/>
            </a:pPr>
            <a:r>
              <a:rPr lang="ru-RU" dirty="0"/>
              <a:t> </a:t>
            </a:r>
            <a:r>
              <a:rPr lang="ru-RU" dirty="0" smtClean="0"/>
              <a:t>    F</a:t>
            </a:r>
            <a:r>
              <a:rPr lang="ru-RU" dirty="0"/>
              <a:t> = NI – </a:t>
            </a:r>
            <a:r>
              <a:rPr lang="ru-RU" dirty="0" err="1" smtClean="0"/>
              <a:t>егер</a:t>
            </a:r>
            <a:r>
              <a:rPr lang="ru-RU" dirty="0" smtClean="0"/>
              <a:t> </a:t>
            </a:r>
            <a:r>
              <a:rPr lang="ru-RU" dirty="0" err="1" smtClean="0"/>
              <a:t>тоғы </a:t>
            </a:r>
            <a:r>
              <a:rPr lang="ru-RU" dirty="0" smtClean="0"/>
              <a:t>бар </a:t>
            </a:r>
            <a:r>
              <a:rPr lang="ru-RU" dirty="0" err="1" smtClean="0"/>
              <a:t>катушканы</a:t>
            </a:r>
            <a:r>
              <a:rPr lang="ru-RU" dirty="0" smtClean="0"/>
              <a:t> </a:t>
            </a:r>
            <a:r>
              <a:rPr lang="ru-RU" dirty="0" err="1" smtClean="0"/>
              <a:t>қарастырсақ</a:t>
            </a:r>
            <a:r>
              <a:rPr lang="ru-RU" dirty="0" smtClean="0"/>
              <a:t>,   </a:t>
            </a:r>
            <a:r>
              <a:rPr lang="ru-RU" dirty="0" err="1" smtClean="0"/>
              <a:t>мұндағы </a:t>
            </a:r>
            <a:r>
              <a:rPr lang="ru-RU" dirty="0"/>
              <a:t> N – </a:t>
            </a:r>
            <a:r>
              <a:rPr lang="ru-RU" dirty="0" err="1" smtClean="0"/>
              <a:t>катушкадағы орамдар</a:t>
            </a:r>
            <a:r>
              <a:rPr lang="ru-RU" dirty="0" smtClean="0"/>
              <a:t> саны.</a:t>
            </a:r>
          </a:p>
          <a:p>
            <a:r>
              <a:rPr lang="ru-RU" b="1" dirty="0" smtClean="0"/>
              <a:t>  магнит </a:t>
            </a:r>
            <a:r>
              <a:rPr lang="ru-RU" b="1" dirty="0" err="1" smtClean="0"/>
              <a:t>кернеуі</a:t>
            </a:r>
            <a:r>
              <a:rPr lang="ru-RU" b="1" dirty="0" smtClean="0"/>
              <a:t>–</a:t>
            </a:r>
            <a:r>
              <a:rPr lang="ru-RU" b="1" dirty="0"/>
              <a:t> </a:t>
            </a:r>
            <a:r>
              <a:rPr lang="ru-RU" b="1" dirty="0" err="1"/>
              <a:t>U</a:t>
            </a:r>
            <a:r>
              <a:rPr lang="ru-RU" b="1" baseline="-25000" dirty="0" err="1"/>
              <a:t>м</a:t>
            </a:r>
            <a:r>
              <a:rPr lang="ru-RU" b="1" dirty="0"/>
              <a:t> [1A]</a:t>
            </a:r>
            <a:r>
              <a:rPr lang="ru-RU" dirty="0"/>
              <a:t>: U</a:t>
            </a:r>
            <a:r>
              <a:rPr lang="ru-RU" baseline="-25000" dirty="0"/>
              <a:t>M </a:t>
            </a:r>
            <a:r>
              <a:rPr lang="ru-RU" dirty="0"/>
              <a:t>= </a:t>
            </a:r>
            <a:r>
              <a:rPr lang="ru-RU" dirty="0" err="1"/>
              <a:t>Hl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57166"/>
            <a:ext cx="8229600" cy="5768997"/>
          </a:xfrm>
        </p:spPr>
        <p:txBody>
          <a:bodyPr>
            <a:normAutofit/>
          </a:bodyPr>
          <a:lstStyle/>
          <a:p>
            <a:r>
              <a:rPr lang="ru-RU" b="1" dirty="0" err="1" smtClean="0"/>
              <a:t>Толық </a:t>
            </a:r>
            <a:r>
              <a:rPr lang="ru-RU" b="1" dirty="0" smtClean="0"/>
              <a:t>ток </a:t>
            </a:r>
            <a:r>
              <a:rPr lang="ru-RU" b="1" dirty="0" err="1" smtClean="0"/>
              <a:t>заңы</a:t>
            </a:r>
            <a:endParaRPr lang="ru-RU" b="1" dirty="0"/>
          </a:p>
          <a:p>
            <a:r>
              <a:rPr lang="ru-RU" b="1" dirty="0" err="1" smtClean="0"/>
              <a:t>Толық </a:t>
            </a:r>
            <a:r>
              <a:rPr lang="ru-RU" b="1" dirty="0" smtClean="0"/>
              <a:t>ток </a:t>
            </a:r>
            <a:r>
              <a:rPr lang="ru-RU" dirty="0" err="1" smtClean="0"/>
              <a:t>дегеніміз</a:t>
            </a:r>
            <a:r>
              <a:rPr lang="ru-RU" dirty="0" smtClean="0"/>
              <a:t> </a:t>
            </a:r>
            <a:r>
              <a:rPr lang="ru-RU" dirty="0" err="1" smtClean="0"/>
              <a:t>тұйықталған контурмен</a:t>
            </a:r>
            <a:r>
              <a:rPr lang="ru-RU" dirty="0" smtClean="0"/>
              <a:t> </a:t>
            </a:r>
            <a:r>
              <a:rPr lang="ru-RU" dirty="0" err="1" smtClean="0"/>
              <a:t>шектелген</a:t>
            </a:r>
            <a:r>
              <a:rPr lang="ru-RU" dirty="0" smtClean="0"/>
              <a:t> </a:t>
            </a:r>
            <a:r>
              <a:rPr lang="ru-RU" dirty="0" err="1" smtClean="0"/>
              <a:t>бетті</a:t>
            </a:r>
            <a:r>
              <a:rPr lang="ru-RU" dirty="0" smtClean="0"/>
              <a:t> </a:t>
            </a:r>
            <a:r>
              <a:rPr lang="ru-RU" dirty="0" err="1" smtClean="0"/>
              <a:t>тесіп</a:t>
            </a:r>
            <a:r>
              <a:rPr lang="ru-RU" dirty="0" smtClean="0"/>
              <a:t> </a:t>
            </a:r>
            <a:r>
              <a:rPr lang="ru-RU" dirty="0" err="1" smtClean="0"/>
              <a:t>өтетін токтардың алгебралық қосындысы</a:t>
            </a:r>
            <a:r>
              <a:rPr lang="ru-RU" dirty="0" smtClean="0"/>
              <a:t>.</a:t>
            </a:r>
            <a:r>
              <a:rPr lang="ru-RU" b="1" dirty="0"/>
              <a:t> </a:t>
            </a:r>
            <a:endParaRPr lang="ru-RU" dirty="0"/>
          </a:p>
          <a:p>
            <a:r>
              <a:rPr lang="ru-RU" dirty="0" err="1" smtClean="0"/>
              <a:t>Толық </a:t>
            </a:r>
            <a:r>
              <a:rPr lang="ru-RU" dirty="0" smtClean="0"/>
              <a:t>ток </a:t>
            </a:r>
            <a:r>
              <a:rPr lang="ru-RU" dirty="0" err="1" smtClean="0"/>
              <a:t>заңы бойынша</a:t>
            </a:r>
            <a:r>
              <a:rPr lang="ru-RU" dirty="0" smtClean="0"/>
              <a:t> контур </a:t>
            </a:r>
            <a:r>
              <a:rPr lang="ru-RU" dirty="0" err="1" smtClean="0"/>
              <a:t>бойындағы </a:t>
            </a:r>
            <a:r>
              <a:rPr lang="ru-RU" dirty="0" smtClean="0"/>
              <a:t>МҚК(F) осы </a:t>
            </a:r>
            <a:r>
              <a:rPr lang="ru-RU" dirty="0" err="1" smtClean="0"/>
              <a:t>контурмен</a:t>
            </a:r>
            <a:r>
              <a:rPr lang="ru-RU" dirty="0" smtClean="0"/>
              <a:t> </a:t>
            </a:r>
            <a:r>
              <a:rPr lang="ru-RU" dirty="0" err="1" smtClean="0"/>
              <a:t>жектелген</a:t>
            </a:r>
            <a:r>
              <a:rPr lang="ru-RU" dirty="0" smtClean="0"/>
              <a:t> </a:t>
            </a:r>
            <a:r>
              <a:rPr lang="ru-RU" dirty="0" err="1" smtClean="0"/>
              <a:t>бетті</a:t>
            </a:r>
            <a:r>
              <a:rPr lang="ru-RU" dirty="0" smtClean="0"/>
              <a:t> </a:t>
            </a:r>
            <a:r>
              <a:rPr lang="ru-RU" dirty="0" err="1" smtClean="0"/>
              <a:t>тесіп</a:t>
            </a:r>
            <a:r>
              <a:rPr lang="ru-RU" dirty="0" smtClean="0"/>
              <a:t> </a:t>
            </a:r>
            <a:r>
              <a:rPr lang="ru-RU" dirty="0" err="1" smtClean="0"/>
              <a:t>өтетін токтардың қосындысына тең</a:t>
            </a:r>
            <a:r>
              <a:rPr lang="ru-RU" dirty="0" smtClean="0"/>
              <a:t>.</a:t>
            </a:r>
            <a:endParaRPr lang="ru-RU" dirty="0"/>
          </a:p>
          <a:p>
            <a:r>
              <a:rPr lang="ru-RU" dirty="0"/>
              <a:t>  </a:t>
            </a:r>
          </a:p>
          <a:p>
            <a:r>
              <a:rPr lang="ru-RU" dirty="0" smtClean="0"/>
              <a:t>                          </a:t>
            </a:r>
            <a:r>
              <a:rPr lang="ru-RU" dirty="0" err="1" smtClean="0"/>
              <a:t>немесе</a:t>
            </a:r>
            <a:endParaRPr lang="ru-RU" dirty="0"/>
          </a:p>
        </p:txBody>
      </p:sp>
      <p:pic>
        <p:nvPicPr>
          <p:cNvPr id="21506" name="Picture 2" descr="https://electrikam.com/wp-content/uploads/2015/11/8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86314" y="4857760"/>
            <a:ext cx="2612101" cy="1057279"/>
          </a:xfrm>
          <a:prstGeom prst="rect">
            <a:avLst/>
          </a:prstGeom>
          <a:noFill/>
        </p:spPr>
      </p:pic>
      <p:pic>
        <p:nvPicPr>
          <p:cNvPr id="21508" name="Picture 4" descr="https://electrikam.com/wp-content/uploads/2015/11/6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14414" y="5000636"/>
            <a:ext cx="1714512" cy="75228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Магнит </a:t>
            </a:r>
            <a:r>
              <a:rPr lang="ru-RU" b="1" dirty="0" err="1" smtClean="0"/>
              <a:t>тізбегі</a:t>
            </a:r>
            <a:r>
              <a:rPr lang="ru-RU" b="1" dirty="0" smtClean="0"/>
              <a:t> </a:t>
            </a:r>
            <a:r>
              <a:rPr lang="ru-RU" b="1" dirty="0" err="1" smtClean="0"/>
              <a:t>үшін </a:t>
            </a:r>
            <a:r>
              <a:rPr lang="ru-RU" b="1" dirty="0" smtClean="0"/>
              <a:t>Кирхгоф </a:t>
            </a:r>
            <a:r>
              <a:rPr lang="ru-RU" b="1" dirty="0" err="1" smtClean="0"/>
              <a:t>заңдары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/>
              <a:t>1. </a:t>
            </a:r>
            <a:r>
              <a:rPr lang="ru-RU" dirty="0" err="1"/>
              <a:t>Т</a:t>
            </a:r>
            <a:r>
              <a:rPr lang="ru-RU" dirty="0" err="1" smtClean="0"/>
              <a:t>армақталған нүктедегі </a:t>
            </a:r>
            <a:r>
              <a:rPr lang="ru-RU" dirty="0" smtClean="0"/>
              <a:t>магнит </a:t>
            </a:r>
            <a:r>
              <a:rPr lang="ru-RU" dirty="0" err="1" smtClean="0"/>
              <a:t>ағымдарының алгебралық қосындысы нөлге тең</a:t>
            </a:r>
            <a:r>
              <a:rPr lang="ru-RU" dirty="0" smtClean="0"/>
              <a:t>:</a:t>
            </a:r>
          </a:p>
          <a:p>
            <a:pPr>
              <a:buNone/>
            </a:pPr>
            <a:r>
              <a:rPr lang="ru-RU" dirty="0"/>
              <a:t> </a:t>
            </a:r>
            <a:r>
              <a:rPr lang="ru-RU" dirty="0" smtClean="0"/>
              <a:t>                       </a:t>
            </a:r>
            <a:r>
              <a:rPr lang="ru-RU" b="1" dirty="0" smtClean="0"/>
              <a:t>ΣФ =0</a:t>
            </a:r>
            <a:endParaRPr lang="ru-RU" dirty="0" smtClean="0"/>
          </a:p>
          <a:p>
            <a:r>
              <a:rPr lang="ru-RU" dirty="0" smtClean="0"/>
              <a:t>2</a:t>
            </a:r>
            <a:r>
              <a:rPr lang="ru-RU" dirty="0"/>
              <a:t>. </a:t>
            </a:r>
            <a:r>
              <a:rPr lang="ru-RU" dirty="0" err="1" smtClean="0"/>
              <a:t>Магниттеу</a:t>
            </a:r>
            <a:r>
              <a:rPr lang="ru-RU" dirty="0" smtClean="0"/>
              <a:t> </a:t>
            </a:r>
            <a:r>
              <a:rPr lang="ru-RU" dirty="0" err="1" smtClean="0"/>
              <a:t>күштерінің алгебралық қосындысы </a:t>
            </a:r>
            <a:r>
              <a:rPr lang="ru-RU" dirty="0" smtClean="0"/>
              <a:t>магнит </a:t>
            </a:r>
            <a:r>
              <a:rPr lang="ru-RU" dirty="0" err="1" smtClean="0"/>
              <a:t>тізбегіндегі</a:t>
            </a:r>
            <a:r>
              <a:rPr lang="ru-RU" dirty="0" smtClean="0"/>
              <a:t> </a:t>
            </a:r>
            <a:r>
              <a:rPr lang="ru-RU" dirty="0" err="1" smtClean="0"/>
              <a:t>магнитті</a:t>
            </a:r>
            <a:r>
              <a:rPr lang="ru-RU" dirty="0" smtClean="0"/>
              <a:t> </a:t>
            </a:r>
            <a:r>
              <a:rPr lang="ru-RU" dirty="0" err="1" smtClean="0"/>
              <a:t>кернеулердің алгебралық қосындысына тең</a:t>
            </a:r>
            <a:r>
              <a:rPr lang="ru-RU" dirty="0" smtClean="0"/>
              <a:t>: </a:t>
            </a:r>
          </a:p>
          <a:p>
            <a:pPr>
              <a:buNone/>
            </a:pPr>
            <a:r>
              <a:rPr lang="ru-RU" b="1" dirty="0"/>
              <a:t> </a:t>
            </a:r>
            <a:r>
              <a:rPr lang="ru-RU" b="1" dirty="0" smtClean="0"/>
              <a:t>                    </a:t>
            </a:r>
            <a:r>
              <a:rPr lang="ru-RU" b="1" dirty="0"/>
              <a:t> </a:t>
            </a:r>
            <a:r>
              <a:rPr lang="el-GR" b="1" dirty="0" smtClean="0"/>
              <a:t>Σ</a:t>
            </a:r>
            <a:r>
              <a:rPr lang="ru-RU" b="1" dirty="0" smtClean="0"/>
              <a:t>F</a:t>
            </a:r>
            <a:r>
              <a:rPr lang="ru-RU" b="1" dirty="0"/>
              <a:t> = </a:t>
            </a:r>
            <a:r>
              <a:rPr lang="el-GR" b="1" dirty="0" smtClean="0"/>
              <a:t>Σ</a:t>
            </a:r>
            <a:r>
              <a:rPr lang="ru-RU" b="1" dirty="0" smtClean="0"/>
              <a:t>IN</a:t>
            </a:r>
            <a:r>
              <a:rPr lang="ru-RU" b="1" dirty="0"/>
              <a:t> = </a:t>
            </a:r>
            <a:r>
              <a:rPr lang="el-GR" b="1" dirty="0" smtClean="0"/>
              <a:t>Σ</a:t>
            </a:r>
            <a:r>
              <a:rPr lang="ru-RU" b="1" dirty="0" err="1" smtClean="0"/>
              <a:t>U</a:t>
            </a:r>
            <a:r>
              <a:rPr lang="ru-RU" b="1" baseline="-25000" dirty="0" err="1" smtClean="0"/>
              <a:t>м</a:t>
            </a:r>
            <a:endParaRPr lang="ru-RU" dirty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00042"/>
            <a:ext cx="8229600" cy="5626121"/>
          </a:xfrm>
        </p:spPr>
        <p:txBody>
          <a:bodyPr>
            <a:normAutofit/>
          </a:bodyPr>
          <a:lstStyle/>
          <a:p>
            <a:r>
              <a:rPr lang="ru-RU" b="1" dirty="0" smtClean="0"/>
              <a:t>Магнит </a:t>
            </a:r>
            <a:r>
              <a:rPr lang="ru-RU" b="1" dirty="0" err="1" smtClean="0"/>
              <a:t>тізбегі</a:t>
            </a:r>
            <a:r>
              <a:rPr lang="ru-RU" b="1" dirty="0" smtClean="0"/>
              <a:t> </a:t>
            </a:r>
            <a:r>
              <a:rPr lang="ru-RU" dirty="0" err="1" smtClean="0"/>
              <a:t>дегеніміз</a:t>
            </a:r>
            <a:r>
              <a:rPr lang="ru-RU" dirty="0" smtClean="0"/>
              <a:t> </a:t>
            </a:r>
            <a:r>
              <a:rPr lang="ru-RU" dirty="0" err="1" smtClean="0"/>
              <a:t>бөліктері магнит</a:t>
            </a:r>
            <a:r>
              <a:rPr lang="ru-RU" dirty="0" smtClean="0"/>
              <a:t> </a:t>
            </a:r>
            <a:r>
              <a:rPr lang="ru-RU" dirty="0" err="1" smtClean="0"/>
              <a:t>ағымы тұйықталатын ферромагнитті</a:t>
            </a:r>
            <a:r>
              <a:rPr lang="ru-RU" dirty="0" smtClean="0"/>
              <a:t> </a:t>
            </a:r>
            <a:r>
              <a:rPr lang="ru-RU" dirty="0" err="1" smtClean="0"/>
              <a:t>материалдан</a:t>
            </a:r>
            <a:r>
              <a:rPr lang="ru-RU" dirty="0" smtClean="0"/>
              <a:t> </a:t>
            </a:r>
            <a:r>
              <a:rPr lang="ru-RU" dirty="0" err="1" smtClean="0"/>
              <a:t>жасалған құрылғы</a:t>
            </a:r>
            <a:r>
              <a:rPr lang="ru-RU" dirty="0" smtClean="0"/>
              <a:t>. </a:t>
            </a:r>
            <a:endParaRPr lang="ru-RU" dirty="0"/>
          </a:p>
          <a:p>
            <a:r>
              <a:rPr lang="ru-RU" dirty="0" err="1" smtClean="0"/>
              <a:t>Егер</a:t>
            </a:r>
            <a:r>
              <a:rPr lang="ru-RU" dirty="0" smtClean="0"/>
              <a:t> магнит </a:t>
            </a:r>
            <a:r>
              <a:rPr lang="ru-RU" dirty="0" err="1" smtClean="0"/>
              <a:t>тізбегі</a:t>
            </a:r>
            <a:r>
              <a:rPr lang="ru-RU" dirty="0"/>
              <a:t> </a:t>
            </a:r>
            <a:r>
              <a:rPr lang="ru-RU" dirty="0" err="1" smtClean="0"/>
              <a:t>бір</a:t>
            </a:r>
            <a:r>
              <a:rPr lang="ru-RU" dirty="0" smtClean="0"/>
              <a:t> </a:t>
            </a:r>
            <a:r>
              <a:rPr lang="ru-RU" dirty="0" err="1" smtClean="0"/>
              <a:t>материалдан</a:t>
            </a:r>
            <a:r>
              <a:rPr lang="ru-RU" dirty="0" smtClean="0"/>
              <a:t> </a:t>
            </a:r>
            <a:r>
              <a:rPr lang="ru-RU" dirty="0" err="1" smtClean="0"/>
              <a:t>жасалса</a:t>
            </a:r>
            <a:r>
              <a:rPr lang="ru-RU" dirty="0" smtClean="0"/>
              <a:t> </a:t>
            </a:r>
            <a:r>
              <a:rPr lang="ru-RU" dirty="0" err="1" smtClean="0"/>
              <a:t>және барлық бөлігінде көлденең қима ауданы</a:t>
            </a:r>
            <a:r>
              <a:rPr lang="ru-RU" dirty="0" smtClean="0"/>
              <a:t> </a:t>
            </a:r>
            <a:r>
              <a:rPr lang="ru-RU" dirty="0" err="1" smtClean="0"/>
              <a:t>бірдей</a:t>
            </a:r>
            <a:r>
              <a:rPr lang="ru-RU" dirty="0" smtClean="0"/>
              <a:t> </a:t>
            </a:r>
            <a:r>
              <a:rPr lang="ru-RU" dirty="0" err="1" smtClean="0"/>
              <a:t>болса</a:t>
            </a:r>
            <a:r>
              <a:rPr lang="ru-RU" dirty="0" smtClean="0"/>
              <a:t>, </a:t>
            </a:r>
            <a:r>
              <a:rPr lang="ru-RU" dirty="0" err="1" smtClean="0"/>
              <a:t>онда</a:t>
            </a:r>
            <a:r>
              <a:rPr lang="ru-RU" dirty="0" smtClean="0"/>
              <a:t> </a:t>
            </a:r>
            <a:r>
              <a:rPr lang="ru-RU" dirty="0" err="1" smtClean="0"/>
              <a:t>бұл тізбек</a:t>
            </a:r>
            <a:r>
              <a:rPr lang="ru-RU" dirty="0" smtClean="0"/>
              <a:t> </a:t>
            </a:r>
            <a:r>
              <a:rPr lang="ru-RU" u="sng" dirty="0" err="1" smtClean="0"/>
              <a:t>біртекті</a:t>
            </a:r>
            <a:r>
              <a:rPr lang="ru-RU" dirty="0" smtClean="0"/>
              <a:t> </a:t>
            </a:r>
            <a:r>
              <a:rPr lang="ru-RU" dirty="0" err="1" smtClean="0"/>
              <a:t>деп</a:t>
            </a:r>
            <a:r>
              <a:rPr lang="ru-RU" dirty="0" smtClean="0"/>
              <a:t> </a:t>
            </a:r>
            <a:r>
              <a:rPr lang="ru-RU" dirty="0" err="1" smtClean="0"/>
              <a:t>аталады</a:t>
            </a:r>
            <a:r>
              <a:rPr lang="ru-RU" dirty="0" smtClean="0"/>
              <a:t>, </a:t>
            </a:r>
            <a:r>
              <a:rPr lang="ru-RU" dirty="0" err="1" smtClean="0"/>
              <a:t>кері</a:t>
            </a:r>
            <a:r>
              <a:rPr lang="ru-RU" dirty="0" smtClean="0"/>
              <a:t> </a:t>
            </a:r>
            <a:r>
              <a:rPr lang="ru-RU" dirty="0" err="1" smtClean="0"/>
              <a:t>жағдайда </a:t>
            </a:r>
            <a:r>
              <a:rPr lang="ru-RU" u="sng" dirty="0" err="1" smtClean="0"/>
              <a:t>біртекті</a:t>
            </a:r>
            <a:r>
              <a:rPr lang="ru-RU" dirty="0" smtClean="0"/>
              <a:t> </a:t>
            </a:r>
            <a:r>
              <a:rPr lang="ru-RU" u="sng" dirty="0" err="1" smtClean="0"/>
              <a:t>емес</a:t>
            </a:r>
            <a:r>
              <a:rPr lang="ru-RU" dirty="0" smtClean="0"/>
              <a:t> </a:t>
            </a:r>
            <a:r>
              <a:rPr lang="ru-RU" dirty="0" err="1" smtClean="0"/>
              <a:t>деп</a:t>
            </a:r>
            <a:r>
              <a:rPr lang="ru-RU" dirty="0" smtClean="0"/>
              <a:t> </a:t>
            </a:r>
            <a:r>
              <a:rPr lang="ru-RU" dirty="0" err="1" smtClean="0"/>
              <a:t>аталады</a:t>
            </a:r>
            <a:r>
              <a:rPr lang="ru-RU" dirty="0" smtClean="0"/>
              <a:t>. </a:t>
            </a:r>
            <a:endParaRPr lang="ru-RU" dirty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00042"/>
            <a:ext cx="8229600" cy="6000792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/>
              <a:t>Магнит </a:t>
            </a:r>
            <a:r>
              <a:rPr lang="ru-RU" dirty="0" err="1" smtClean="0"/>
              <a:t>тізбектері</a:t>
            </a:r>
            <a:r>
              <a:rPr lang="ru-RU" dirty="0" smtClean="0"/>
              <a:t> </a:t>
            </a:r>
            <a:r>
              <a:rPr lang="ru-RU" b="1" dirty="0" err="1" smtClean="0"/>
              <a:t>тармақталған</a:t>
            </a:r>
            <a:r>
              <a:rPr lang="ru-RU" dirty="0" err="1" smtClean="0"/>
              <a:t> және </a:t>
            </a:r>
            <a:r>
              <a:rPr lang="ru-RU" b="1" dirty="0" err="1" smtClean="0"/>
              <a:t>тармақталмаған</a:t>
            </a:r>
            <a:r>
              <a:rPr lang="ru-RU" dirty="0" err="1" smtClean="0"/>
              <a:t> деп</a:t>
            </a:r>
            <a:r>
              <a:rPr lang="ru-RU" dirty="0" smtClean="0"/>
              <a:t> </a:t>
            </a:r>
            <a:r>
              <a:rPr lang="ru-RU" dirty="0" err="1" smtClean="0"/>
              <a:t>бөлінеді</a:t>
            </a:r>
            <a:r>
              <a:rPr lang="ru-RU" dirty="0" smtClean="0"/>
              <a:t>.</a:t>
            </a:r>
            <a:r>
              <a:rPr lang="ru-RU" dirty="0" err="1" smtClean="0"/>
              <a:t>тармақталған тізбектр</a:t>
            </a:r>
            <a:r>
              <a:rPr lang="ru-RU" dirty="0" smtClean="0"/>
              <a:t> </a:t>
            </a:r>
            <a:r>
              <a:rPr lang="ru-RU" u="sng" dirty="0" err="1" smtClean="0"/>
              <a:t>симметриялы</a:t>
            </a:r>
            <a:r>
              <a:rPr lang="ru-RU" dirty="0" smtClean="0"/>
              <a:t> </a:t>
            </a:r>
            <a:r>
              <a:rPr lang="ru-RU" dirty="0" err="1" smtClean="0"/>
              <a:t>және </a:t>
            </a:r>
            <a:r>
              <a:rPr lang="ru-RU" u="sng" dirty="0" err="1" smtClean="0"/>
              <a:t>симметриялы</a:t>
            </a:r>
            <a:r>
              <a:rPr lang="ru-RU" dirty="0" smtClean="0"/>
              <a:t> </a:t>
            </a:r>
            <a:r>
              <a:rPr lang="ru-RU" u="sng" dirty="0" err="1" smtClean="0"/>
              <a:t>емес</a:t>
            </a:r>
            <a:r>
              <a:rPr lang="ru-RU" dirty="0" smtClean="0"/>
              <a:t> </a:t>
            </a:r>
            <a:r>
              <a:rPr lang="ru-RU" dirty="0" err="1" smtClean="0"/>
              <a:t>деп</a:t>
            </a:r>
            <a:r>
              <a:rPr lang="ru-RU" dirty="0" smtClean="0"/>
              <a:t> </a:t>
            </a:r>
            <a:r>
              <a:rPr lang="ru-RU" dirty="0" err="1" smtClean="0"/>
              <a:t>бөлінеді</a:t>
            </a:r>
            <a:r>
              <a:rPr lang="ru-RU" dirty="0" smtClean="0"/>
              <a:t>. </a:t>
            </a:r>
            <a:endParaRPr lang="ru-RU" dirty="0"/>
          </a:p>
          <a:p>
            <a:r>
              <a:rPr lang="ru-RU" dirty="0" smtClean="0"/>
              <a:t>Магнит </a:t>
            </a:r>
            <a:r>
              <a:rPr lang="ru-RU" dirty="0" err="1" smtClean="0"/>
              <a:t>өрістері келесі</a:t>
            </a:r>
            <a:r>
              <a:rPr lang="ru-RU" dirty="0" smtClean="0"/>
              <a:t> </a:t>
            </a:r>
            <a:r>
              <a:rPr lang="ru-RU" dirty="0" err="1" smtClean="0"/>
              <a:t>түрге бөлінеді</a:t>
            </a:r>
            <a:r>
              <a:rPr lang="ru-RU" dirty="0" smtClean="0"/>
              <a:t>:</a:t>
            </a:r>
            <a:endParaRPr lang="ru-RU" dirty="0"/>
          </a:p>
          <a:p>
            <a:r>
              <a:rPr lang="ru-RU" dirty="0"/>
              <a:t>1. </a:t>
            </a:r>
            <a:r>
              <a:rPr lang="ru-RU" dirty="0" err="1" smtClean="0">
                <a:solidFill>
                  <a:srgbClr val="FF0000"/>
                </a:solidFill>
              </a:rPr>
              <a:t>негізгі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dirty="0" smtClean="0"/>
              <a:t>, </a:t>
            </a:r>
            <a:r>
              <a:rPr lang="ru-RU" dirty="0" err="1" smtClean="0"/>
              <a:t>негізгі</a:t>
            </a:r>
            <a:r>
              <a:rPr lang="ru-RU" dirty="0" smtClean="0"/>
              <a:t> магнит </a:t>
            </a:r>
            <a:r>
              <a:rPr lang="ru-RU" dirty="0" err="1" smtClean="0"/>
              <a:t>ағымдарымен сипатталады</a:t>
            </a:r>
            <a:r>
              <a:rPr lang="ru-RU" dirty="0" smtClean="0"/>
              <a:t>. Магнит </a:t>
            </a:r>
            <a:r>
              <a:rPr lang="ru-RU" dirty="0" err="1" smtClean="0"/>
              <a:t>индукциясының сызықтары негізгі</a:t>
            </a:r>
            <a:r>
              <a:rPr lang="ru-RU" dirty="0" smtClean="0"/>
              <a:t> </a:t>
            </a:r>
            <a:r>
              <a:rPr lang="ru-RU" dirty="0" err="1" smtClean="0"/>
              <a:t>магнит</a:t>
            </a:r>
            <a:r>
              <a:rPr lang="ru-RU" dirty="0" smtClean="0"/>
              <a:t> </a:t>
            </a:r>
            <a:r>
              <a:rPr lang="ru-RU" dirty="0" err="1" smtClean="0"/>
              <a:t>өткізгіштің бойымен</a:t>
            </a:r>
            <a:r>
              <a:rPr lang="ru-RU" dirty="0" smtClean="0"/>
              <a:t> </a:t>
            </a:r>
            <a:r>
              <a:rPr lang="ru-RU" dirty="0" err="1" smtClean="0"/>
              <a:t>тұйықталады</a:t>
            </a:r>
            <a:r>
              <a:rPr lang="ru-RU" dirty="0" smtClean="0"/>
              <a:t>.;</a:t>
            </a:r>
            <a:endParaRPr lang="ru-RU" dirty="0"/>
          </a:p>
          <a:p>
            <a:r>
              <a:rPr lang="ru-RU" dirty="0"/>
              <a:t>2. </a:t>
            </a:r>
            <a:r>
              <a:rPr lang="ru-RU" dirty="0" err="1" smtClean="0">
                <a:solidFill>
                  <a:srgbClr val="FF0000"/>
                </a:solidFill>
              </a:rPr>
              <a:t>шашыраңқы өрістер</a:t>
            </a:r>
            <a:r>
              <a:rPr lang="ru-RU" dirty="0" err="1" smtClean="0"/>
              <a:t>, шашыраңқы амгнит</a:t>
            </a:r>
            <a:r>
              <a:rPr lang="ru-RU" dirty="0" smtClean="0"/>
              <a:t> </a:t>
            </a:r>
            <a:r>
              <a:rPr lang="ru-RU" dirty="0" err="1" smtClean="0"/>
              <a:t>ағымдарымен </a:t>
            </a:r>
            <a:r>
              <a:rPr lang="ru-RU" dirty="0" smtClean="0"/>
              <a:t>(Ф</a:t>
            </a:r>
            <a:r>
              <a:rPr lang="ru-RU" baseline="-25000" dirty="0" smtClean="0"/>
              <a:t>S</a:t>
            </a:r>
            <a:r>
              <a:rPr lang="ru-RU" dirty="0" smtClean="0"/>
              <a:t>) </a:t>
            </a:r>
            <a:r>
              <a:rPr lang="ru-RU" dirty="0" err="1" smtClean="0"/>
              <a:t>сипатталады</a:t>
            </a:r>
            <a:r>
              <a:rPr lang="ru-RU" dirty="0" smtClean="0"/>
              <a:t>. </a:t>
            </a:r>
            <a:r>
              <a:rPr lang="ru-RU" dirty="0" err="1" smtClean="0"/>
              <a:t>Шашыраңқы өріс индукциясының сызықтары әдетте </a:t>
            </a:r>
            <a:r>
              <a:rPr lang="ru-RU" dirty="0" smtClean="0"/>
              <a:t>катушка </a:t>
            </a:r>
            <a:r>
              <a:rPr lang="ru-RU" dirty="0" err="1" smtClean="0"/>
              <a:t>орамдарының маңайында тұйықталады</a:t>
            </a:r>
            <a:r>
              <a:rPr lang="ru-RU" dirty="0" smtClean="0"/>
              <a:t>.  Индукция </a:t>
            </a:r>
            <a:r>
              <a:rPr lang="ru-RU" dirty="0" err="1" smtClean="0"/>
              <a:t>сызықтары ауамен</a:t>
            </a:r>
            <a:r>
              <a:rPr lang="ru-RU" dirty="0" smtClean="0"/>
              <a:t> </a:t>
            </a:r>
            <a:r>
              <a:rPr lang="ru-RU" dirty="0" err="1" smtClean="0"/>
              <a:t>өтіп</a:t>
            </a:r>
            <a:r>
              <a:rPr lang="ru-RU" dirty="0" smtClean="0"/>
              <a:t>, катушка </a:t>
            </a:r>
            <a:r>
              <a:rPr lang="ru-RU" dirty="0" err="1" smtClean="0"/>
              <a:t>орамдарын</a:t>
            </a:r>
            <a:r>
              <a:rPr lang="ru-RU" dirty="0" smtClean="0"/>
              <a:t> </a:t>
            </a:r>
            <a:r>
              <a:rPr lang="ru-RU" dirty="0" err="1" smtClean="0"/>
              <a:t>кеспейді</a:t>
            </a:r>
            <a:r>
              <a:rPr lang="ru-RU" dirty="0" smtClean="0"/>
              <a:t>. </a:t>
            </a:r>
          </a:p>
          <a:p>
            <a:r>
              <a:rPr lang="en-US" b="1" dirty="0"/>
              <a:t>U</a:t>
            </a:r>
            <a:r>
              <a:rPr lang="en-US" b="1" baseline="-25000" dirty="0"/>
              <a:t>M</a:t>
            </a:r>
            <a:r>
              <a:rPr lang="en-US" b="1" dirty="0"/>
              <a:t> = </a:t>
            </a:r>
            <a:r>
              <a:rPr lang="en-US" b="1" dirty="0" err="1"/>
              <a:t>H×l</a:t>
            </a:r>
            <a:r>
              <a:rPr lang="en-US" b="1" dirty="0"/>
              <a:t> = </a:t>
            </a:r>
            <a:r>
              <a:rPr lang="en-US" b="1" dirty="0" err="1" smtClean="0"/>
              <a:t>Bl</a:t>
            </a:r>
            <a:r>
              <a:rPr lang="en-US" b="1" dirty="0" smtClean="0"/>
              <a:t>/</a:t>
            </a:r>
            <a:r>
              <a:rPr lang="el-GR" b="1" dirty="0" smtClean="0"/>
              <a:t>μ</a:t>
            </a:r>
            <a:r>
              <a:rPr lang="en-US" b="1" baseline="-25000" dirty="0" smtClean="0"/>
              <a:t>r</a:t>
            </a:r>
            <a:r>
              <a:rPr lang="el-GR" b="1" dirty="0" smtClean="0"/>
              <a:t>μ</a:t>
            </a:r>
            <a:r>
              <a:rPr lang="en-US" b="1" baseline="-25000" dirty="0" smtClean="0"/>
              <a:t>0</a:t>
            </a:r>
            <a:r>
              <a:rPr lang="en-US" b="1" dirty="0"/>
              <a:t> = </a:t>
            </a:r>
            <a:r>
              <a:rPr lang="ru-RU" b="1" dirty="0"/>
              <a:t>Ф</a:t>
            </a:r>
            <a:r>
              <a:rPr lang="en-US" b="1" dirty="0" smtClean="0"/>
              <a:t>l/S</a:t>
            </a:r>
            <a:r>
              <a:rPr lang="el-GR" b="1" dirty="0" smtClean="0"/>
              <a:t> μ</a:t>
            </a:r>
            <a:r>
              <a:rPr lang="en-US" b="1" baseline="-25000" dirty="0" smtClean="0"/>
              <a:t>r</a:t>
            </a:r>
            <a:r>
              <a:rPr lang="el-GR" b="1" dirty="0" smtClean="0"/>
              <a:t>μ</a:t>
            </a:r>
            <a:r>
              <a:rPr lang="en-US" b="1" baseline="-25000" dirty="0" smtClean="0"/>
              <a:t>0</a:t>
            </a:r>
            <a:r>
              <a:rPr lang="en-US" dirty="0" smtClean="0"/>
              <a:t>,</a:t>
            </a:r>
            <a:r>
              <a:rPr lang="en-US" dirty="0"/>
              <a:t> </a:t>
            </a:r>
            <a:r>
              <a:rPr lang="ru-RU" dirty="0" err="1" smtClean="0"/>
              <a:t>мұнда</a:t>
            </a:r>
            <a:r>
              <a:rPr lang="ru-RU" dirty="0"/>
              <a:t> </a:t>
            </a:r>
            <a:r>
              <a:rPr lang="el-GR" dirty="0" smtClean="0"/>
              <a:t> </a:t>
            </a:r>
            <a:r>
              <a:rPr lang="el-GR" b="1" dirty="0" smtClean="0"/>
              <a:t>μ</a:t>
            </a:r>
            <a:r>
              <a:rPr lang="en-US" b="1" baseline="-25000" dirty="0" smtClean="0"/>
              <a:t>0 </a:t>
            </a:r>
            <a:r>
              <a:rPr lang="en-US" b="1" dirty="0"/>
              <a:t> = </a:t>
            </a:r>
            <a:r>
              <a:rPr lang="en-US" b="1" dirty="0" smtClean="0"/>
              <a:t>4</a:t>
            </a:r>
            <a:r>
              <a:rPr lang="el-GR" b="1" dirty="0" smtClean="0"/>
              <a:t>π</a:t>
            </a:r>
            <a:r>
              <a:rPr lang="en-US" b="1" dirty="0" smtClean="0"/>
              <a:t>×10</a:t>
            </a:r>
            <a:r>
              <a:rPr lang="en-US" b="1" baseline="30000" dirty="0" smtClean="0"/>
              <a:t>-7</a:t>
            </a:r>
            <a:r>
              <a:rPr lang="en-US" dirty="0"/>
              <a:t> </a:t>
            </a:r>
            <a:r>
              <a:rPr lang="ru-RU" dirty="0"/>
              <a:t>Гн/м</a:t>
            </a:r>
          </a:p>
          <a:p>
            <a:r>
              <a:rPr lang="en-US" b="1" dirty="0" smtClean="0"/>
              <a:t>l/S</a:t>
            </a:r>
            <a:r>
              <a:rPr lang="el-GR" b="1" dirty="0" smtClean="0"/>
              <a:t> μ</a:t>
            </a:r>
            <a:r>
              <a:rPr lang="en-US" b="1" baseline="-25000" dirty="0" smtClean="0"/>
              <a:t>r</a:t>
            </a:r>
            <a:r>
              <a:rPr lang="el-GR" b="1" dirty="0" smtClean="0"/>
              <a:t>μ</a:t>
            </a:r>
            <a:r>
              <a:rPr lang="en-US" b="1" baseline="-25000" dirty="0" smtClean="0"/>
              <a:t>0 </a:t>
            </a:r>
            <a:r>
              <a:rPr lang="en-US" b="1" dirty="0"/>
              <a:t> = R</a:t>
            </a:r>
            <a:r>
              <a:rPr lang="ru-RU" b="1" baseline="-25000" dirty="0"/>
              <a:t>М</a:t>
            </a:r>
            <a:r>
              <a:rPr lang="ru-RU" dirty="0"/>
              <a:t> – </a:t>
            </a:r>
            <a:r>
              <a:rPr lang="ru-RU" dirty="0" smtClean="0"/>
              <a:t>магнит </a:t>
            </a:r>
            <a:r>
              <a:rPr lang="ru-RU" dirty="0" err="1" smtClean="0"/>
              <a:t>кедергісі</a:t>
            </a:r>
            <a:r>
              <a:rPr lang="ru-RU" dirty="0"/>
              <a:t> [</a:t>
            </a:r>
            <a:r>
              <a:rPr lang="en-US" dirty="0"/>
              <a:t>R] = [1/</a:t>
            </a:r>
            <a:r>
              <a:rPr lang="ru-RU" dirty="0"/>
              <a:t>Гн]</a:t>
            </a:r>
          </a:p>
          <a:p>
            <a:r>
              <a:rPr lang="en-US" b="1" dirty="0"/>
              <a:t>U</a:t>
            </a:r>
            <a:r>
              <a:rPr lang="en-US" b="1" baseline="-25000" dirty="0"/>
              <a:t>M</a:t>
            </a:r>
            <a:r>
              <a:rPr lang="en-US" b="1" dirty="0"/>
              <a:t> = </a:t>
            </a:r>
            <a:r>
              <a:rPr lang="ru-RU" b="1" dirty="0"/>
              <a:t>Ф</a:t>
            </a:r>
            <a:r>
              <a:rPr lang="en-US" b="1" dirty="0"/>
              <a:t>R</a:t>
            </a:r>
            <a:r>
              <a:rPr lang="ru-RU" b="1" baseline="-25000" dirty="0"/>
              <a:t>М</a:t>
            </a:r>
            <a:r>
              <a:rPr lang="ru-RU" b="1" dirty="0"/>
              <a:t> </a:t>
            </a:r>
            <a:r>
              <a:rPr lang="ru-RU" dirty="0"/>
              <a:t>– </a:t>
            </a:r>
            <a:r>
              <a:rPr lang="ru-RU" dirty="0" smtClean="0"/>
              <a:t>магнит </a:t>
            </a:r>
            <a:r>
              <a:rPr lang="ru-RU" dirty="0" err="1" smtClean="0"/>
              <a:t>тізбегі</a:t>
            </a:r>
            <a:r>
              <a:rPr lang="ru-RU" dirty="0" smtClean="0"/>
              <a:t> </a:t>
            </a:r>
            <a:r>
              <a:rPr lang="ru-RU" dirty="0" err="1" smtClean="0"/>
              <a:t>үшін </a:t>
            </a:r>
            <a:r>
              <a:rPr lang="ru-RU" dirty="0" smtClean="0">
                <a:solidFill>
                  <a:srgbClr val="FF0000"/>
                </a:solidFill>
              </a:rPr>
              <a:t>Ом </a:t>
            </a:r>
            <a:r>
              <a:rPr lang="ru-RU" dirty="0" err="1" smtClean="0">
                <a:solidFill>
                  <a:srgbClr val="FF0000"/>
                </a:solidFill>
              </a:rPr>
              <a:t>заңы</a:t>
            </a:r>
            <a:r>
              <a:rPr lang="ru-RU" dirty="0" smtClean="0"/>
              <a:t>.</a:t>
            </a:r>
            <a:endParaRPr lang="ru-RU" dirty="0"/>
          </a:p>
          <a:p>
            <a:endParaRPr lang="ru-RU" dirty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AutoShape 2" descr="Законы магнитной цеп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3556" name="AutoShape 4" descr="Законы магнитной цеп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3562" name="Picture 10" descr="Расчет разветвленных магнитных цепей"/>
          <p:cNvPicPr>
            <a:picLocks noChangeAspect="1" noChangeArrowheads="1"/>
          </p:cNvPicPr>
          <p:nvPr/>
        </p:nvPicPr>
        <p:blipFill>
          <a:blip r:embed="rId2" cstate="print"/>
          <a:srcRect r="51647"/>
          <a:stretch>
            <a:fillRect/>
          </a:stretch>
        </p:blipFill>
        <p:spPr bwMode="auto">
          <a:xfrm>
            <a:off x="1857356" y="428604"/>
            <a:ext cx="4929222" cy="617791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1468</TotalTime>
  <Words>275</Words>
  <Application>Microsoft Office PowerPoint</Application>
  <PresentationFormat>Экран (4:3)</PresentationFormat>
  <Paragraphs>52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МАГНИТТІ ТІЗБЕКТЕР Магнит өрісін сипаттайтын негізгі шамалар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Магнит тізбегі үшін Кирхгоф заңдары</vt:lpstr>
      <vt:lpstr>Презентация PowerPoint</vt:lpstr>
      <vt:lpstr>Презентация PowerPoint</vt:lpstr>
      <vt:lpstr>Презентация PowerPoint</vt:lpstr>
    </vt:vector>
  </TitlesOfParts>
  <Company>Grizli777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МАГНИТНЫЕ ЦЕПИ Основные величины, характеризующие магнитное поле</dc:title>
  <dc:creator>Ринат</dc:creator>
  <cp:lastModifiedBy>ASUS</cp:lastModifiedBy>
  <cp:revision>51</cp:revision>
  <dcterms:created xsi:type="dcterms:W3CDTF">2020-04-15T05:56:32Z</dcterms:created>
  <dcterms:modified xsi:type="dcterms:W3CDTF">2021-04-08T03:17:32Z</dcterms:modified>
</cp:coreProperties>
</file>